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8" r:id="rId3"/>
    <p:sldId id="267" r:id="rId4"/>
    <p:sldId id="268" r:id="rId5"/>
    <p:sldId id="272" r:id="rId6"/>
    <p:sldId id="273" r:id="rId7"/>
    <p:sldId id="276" r:id="rId8"/>
    <p:sldId id="277" r:id="rId9"/>
    <p:sldId id="278" r:id="rId10"/>
    <p:sldId id="279" r:id="rId11"/>
    <p:sldId id="280" r:id="rId12"/>
    <p:sldId id="281" r:id="rId13"/>
    <p:sldId id="282" r:id="rId14"/>
    <p:sldId id="284" r:id="rId15"/>
    <p:sldId id="285" r:id="rId16"/>
    <p:sldId id="286" r:id="rId17"/>
    <p:sldId id="287" r:id="rId18"/>
    <p:sldId id="288" r:id="rId19"/>
    <p:sldId id="289" r:id="rId20"/>
    <p:sldId id="298" r:id="rId21"/>
    <p:sldId id="290" r:id="rId22"/>
    <p:sldId id="291" r:id="rId23"/>
    <p:sldId id="292" r:id="rId24"/>
    <p:sldId id="293" r:id="rId25"/>
    <p:sldId id="294" r:id="rId26"/>
    <p:sldId id="295" r:id="rId27"/>
    <p:sldId id="297" r:id="rId28"/>
    <p:sldId id="299" r:id="rId29"/>
    <p:sldId id="303" r:id="rId30"/>
    <p:sldId id="300" r:id="rId31"/>
    <p:sldId id="301" r:id="rId32"/>
    <p:sldId id="302" r:id="rId33"/>
    <p:sldId id="304" r:id="rId34"/>
    <p:sldId id="30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fian Omar Qureshi" initials="SOQ"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48" autoAdjust="0"/>
    <p:restoredTop sz="75248"/>
  </p:normalViewPr>
  <p:slideViewPr>
    <p:cSldViewPr snapToGrid="0" snapToObjects="1">
      <p:cViewPr>
        <p:scale>
          <a:sx n="82" d="100"/>
          <a:sy n="82" d="100"/>
        </p:scale>
        <p:origin x="2984" y="9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commentAuthors" Target="commentAuthors.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3D89CE-940B-844B-A111-37D4A9A3AF47}" type="datetimeFigureOut">
              <a:rPr lang="en-US" smtClean="0"/>
              <a:t>4/17/17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A30C84-3EC2-674E-90B5-BFD7584E2A81}" type="slidenum">
              <a:rPr lang="en-US" smtClean="0"/>
              <a:t>‹#›</a:t>
            </a:fld>
            <a:endParaRPr lang="en-US"/>
          </a:p>
        </p:txBody>
      </p:sp>
    </p:spTree>
    <p:extLst>
      <p:ext uri="{BB962C8B-B14F-4D97-AF65-F5344CB8AC3E}">
        <p14:creationId xmlns:p14="http://schemas.microsoft.com/office/powerpoint/2010/main" val="554476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A30C84-3EC2-674E-90B5-BFD7584E2A81}" type="slidenum">
              <a:rPr lang="en-US" smtClean="0"/>
              <a:t>1</a:t>
            </a:fld>
            <a:endParaRPr lang="en-US"/>
          </a:p>
        </p:txBody>
      </p:sp>
    </p:spTree>
    <p:extLst>
      <p:ext uri="{BB962C8B-B14F-4D97-AF65-F5344CB8AC3E}">
        <p14:creationId xmlns:p14="http://schemas.microsoft.com/office/powerpoint/2010/main" val="74218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2 Question 2e </a:t>
            </a:r>
          </a:p>
          <a:p>
            <a:endParaRPr lang="en-US" dirty="0" smtClean="0"/>
          </a:p>
          <a:p>
            <a:r>
              <a:rPr lang="en-US" dirty="0" smtClean="0"/>
              <a:t>Parameter used 10ms length for </a:t>
            </a:r>
            <a:r>
              <a:rPr lang="en-US" dirty="0" err="1" smtClean="0"/>
              <a:t>decon</a:t>
            </a:r>
            <a:r>
              <a:rPr lang="en-US" dirty="0" smtClean="0"/>
              <a:t> </a:t>
            </a:r>
            <a:endParaRPr lang="en-US" dirty="0"/>
          </a:p>
        </p:txBody>
      </p:sp>
      <p:sp>
        <p:nvSpPr>
          <p:cNvPr id="4" name="Slide Number Placeholder 3"/>
          <p:cNvSpPr>
            <a:spLocks noGrp="1"/>
          </p:cNvSpPr>
          <p:nvPr>
            <p:ph type="sldNum" sz="quarter" idx="10"/>
          </p:nvPr>
        </p:nvSpPr>
        <p:spPr/>
        <p:txBody>
          <a:bodyPr/>
          <a:lstStyle/>
          <a:p>
            <a:fld id="{6BA30C84-3EC2-674E-90B5-BFD7584E2A81}" type="slidenum">
              <a:rPr lang="en-US" smtClean="0"/>
              <a:t>11</a:t>
            </a:fld>
            <a:endParaRPr lang="en-US"/>
          </a:p>
        </p:txBody>
      </p:sp>
    </p:spTree>
    <p:extLst>
      <p:ext uri="{BB962C8B-B14F-4D97-AF65-F5344CB8AC3E}">
        <p14:creationId xmlns:p14="http://schemas.microsoft.com/office/powerpoint/2010/main" val="37110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a:t>
            </a:r>
            <a:r>
              <a:rPr lang="en-US" baseline="0" dirty="0" smtClean="0"/>
              <a:t>2 question 3</a:t>
            </a:r>
            <a:endParaRPr lang="en-US" dirty="0"/>
          </a:p>
        </p:txBody>
      </p:sp>
      <p:sp>
        <p:nvSpPr>
          <p:cNvPr id="4" name="Slide Number Placeholder 3"/>
          <p:cNvSpPr>
            <a:spLocks noGrp="1"/>
          </p:cNvSpPr>
          <p:nvPr>
            <p:ph type="sldNum" sz="quarter" idx="10"/>
          </p:nvPr>
        </p:nvSpPr>
        <p:spPr/>
        <p:txBody>
          <a:bodyPr/>
          <a:lstStyle/>
          <a:p>
            <a:fld id="{6BA30C84-3EC2-674E-90B5-BFD7584E2A81}" type="slidenum">
              <a:rPr lang="en-US" smtClean="0"/>
              <a:t>12</a:t>
            </a:fld>
            <a:endParaRPr lang="en-US"/>
          </a:p>
        </p:txBody>
      </p:sp>
    </p:spTree>
    <p:extLst>
      <p:ext uri="{BB962C8B-B14F-4D97-AF65-F5344CB8AC3E}">
        <p14:creationId xmlns:p14="http://schemas.microsoft.com/office/powerpoint/2010/main" val="880713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a:t>
            </a:r>
            <a:r>
              <a:rPr lang="en-US" baseline="0" dirty="0" smtClean="0"/>
              <a:t>2 question 3</a:t>
            </a:r>
            <a:endParaRPr lang="en-US" dirty="0"/>
          </a:p>
        </p:txBody>
      </p:sp>
      <p:sp>
        <p:nvSpPr>
          <p:cNvPr id="4" name="Slide Number Placeholder 3"/>
          <p:cNvSpPr>
            <a:spLocks noGrp="1"/>
          </p:cNvSpPr>
          <p:nvPr>
            <p:ph type="sldNum" sz="quarter" idx="10"/>
          </p:nvPr>
        </p:nvSpPr>
        <p:spPr/>
        <p:txBody>
          <a:bodyPr/>
          <a:lstStyle/>
          <a:p>
            <a:fld id="{6BA30C84-3EC2-674E-90B5-BFD7584E2A81}" type="slidenum">
              <a:rPr lang="en-US" smtClean="0"/>
              <a:t>13</a:t>
            </a:fld>
            <a:endParaRPr lang="en-US"/>
          </a:p>
        </p:txBody>
      </p:sp>
    </p:spTree>
    <p:extLst>
      <p:ext uri="{BB962C8B-B14F-4D97-AF65-F5344CB8AC3E}">
        <p14:creationId xmlns:p14="http://schemas.microsoft.com/office/powerpoint/2010/main" val="434188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2</a:t>
            </a:r>
            <a:r>
              <a:rPr lang="en-US" baseline="0" dirty="0" smtClean="0"/>
              <a:t> Question 4 </a:t>
            </a:r>
          </a:p>
          <a:p>
            <a:endParaRPr lang="en-US" dirty="0" smtClean="0"/>
          </a:p>
          <a:p>
            <a:r>
              <a:rPr lang="en-US" dirty="0" smtClean="0"/>
              <a:t>Autocorrelation is when signal is compared with itself for multiple</a:t>
            </a:r>
            <a:r>
              <a:rPr lang="en-US" baseline="0" dirty="0" smtClean="0"/>
              <a:t> </a:t>
            </a:r>
            <a:r>
              <a:rPr lang="en-US" dirty="0" smtClean="0"/>
              <a:t>time shifts. Useful for detecting repeating periods within signals. The autocorrelation function is normalized so that maximum value at zero lag is 1</a:t>
            </a:r>
            <a:r>
              <a:rPr lang="en-US" baseline="0" dirty="0" smtClean="0"/>
              <a:t> </a:t>
            </a:r>
            <a:r>
              <a:rPr lang="en-US" dirty="0" smtClean="0"/>
              <a:t>which is shown</a:t>
            </a:r>
            <a:r>
              <a:rPr lang="en-US" baseline="0" dirty="0" smtClean="0"/>
              <a:t> in the figure above. </a:t>
            </a:r>
            <a:endParaRPr lang="en-US" dirty="0" smtClean="0"/>
          </a:p>
          <a:p>
            <a:endParaRPr lang="en-US" dirty="0"/>
          </a:p>
        </p:txBody>
      </p:sp>
      <p:sp>
        <p:nvSpPr>
          <p:cNvPr id="4" name="Slide Number Placeholder 3"/>
          <p:cNvSpPr>
            <a:spLocks noGrp="1"/>
          </p:cNvSpPr>
          <p:nvPr>
            <p:ph type="sldNum" sz="quarter" idx="10"/>
          </p:nvPr>
        </p:nvSpPr>
        <p:spPr/>
        <p:txBody>
          <a:bodyPr/>
          <a:lstStyle/>
          <a:p>
            <a:fld id="{6BA30C84-3EC2-674E-90B5-BFD7584E2A81}" type="slidenum">
              <a:rPr lang="en-US" smtClean="0"/>
              <a:t>14</a:t>
            </a:fld>
            <a:endParaRPr lang="en-US"/>
          </a:p>
        </p:txBody>
      </p:sp>
    </p:spTree>
    <p:extLst>
      <p:ext uri="{BB962C8B-B14F-4D97-AF65-F5344CB8AC3E}">
        <p14:creationId xmlns:p14="http://schemas.microsoft.com/office/powerpoint/2010/main" val="1853562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2 Question 5</a:t>
            </a:r>
            <a:r>
              <a:rPr lang="en-US" baseline="0" dirty="0" smtClean="0"/>
              <a:t> e and f</a:t>
            </a:r>
          </a:p>
          <a:p>
            <a:endParaRPr lang="en-US" baseline="0" dirty="0" smtClean="0"/>
          </a:p>
          <a:p>
            <a:r>
              <a:rPr lang="en-US" baseline="0" dirty="0" smtClean="0"/>
              <a:t>e) Optimal </a:t>
            </a:r>
            <a:r>
              <a:rPr lang="en-US" baseline="0" dirty="0" err="1" smtClean="0"/>
              <a:t>decon</a:t>
            </a:r>
            <a:r>
              <a:rPr lang="en-US" baseline="0" dirty="0" smtClean="0"/>
              <a:t> length for me still remained 10ms </a:t>
            </a:r>
          </a:p>
          <a:p>
            <a:r>
              <a:rPr lang="en-US" baseline="0" dirty="0" smtClean="0"/>
              <a:t>f) Stacking works by effecting the average, averaging it out</a:t>
            </a:r>
            <a:endParaRPr lang="en-US" dirty="0"/>
          </a:p>
        </p:txBody>
      </p:sp>
      <p:sp>
        <p:nvSpPr>
          <p:cNvPr id="4" name="Slide Number Placeholder 3"/>
          <p:cNvSpPr>
            <a:spLocks noGrp="1"/>
          </p:cNvSpPr>
          <p:nvPr>
            <p:ph type="sldNum" sz="quarter" idx="10"/>
          </p:nvPr>
        </p:nvSpPr>
        <p:spPr/>
        <p:txBody>
          <a:bodyPr/>
          <a:lstStyle/>
          <a:p>
            <a:fld id="{6BA30C84-3EC2-674E-90B5-BFD7584E2A81}" type="slidenum">
              <a:rPr lang="en-US" smtClean="0"/>
              <a:t>20</a:t>
            </a:fld>
            <a:endParaRPr lang="en-US"/>
          </a:p>
        </p:txBody>
      </p:sp>
    </p:spTree>
    <p:extLst>
      <p:ext uri="{BB962C8B-B14F-4D97-AF65-F5344CB8AC3E}">
        <p14:creationId xmlns:p14="http://schemas.microsoft.com/office/powerpoint/2010/main" val="718423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2 Question</a:t>
            </a:r>
            <a:r>
              <a:rPr lang="en-US" baseline="0" dirty="0" smtClean="0"/>
              <a:t> 7 </a:t>
            </a:r>
          </a:p>
          <a:p>
            <a:endParaRPr lang="en-US" baseline="0" dirty="0" smtClean="0"/>
          </a:p>
          <a:p>
            <a:r>
              <a:rPr lang="en-US" sz="1200" kern="1200" dirty="0" smtClean="0">
                <a:solidFill>
                  <a:schemeClr val="tx1"/>
                </a:solidFill>
                <a:effectLst/>
                <a:latin typeface="+mn-lt"/>
                <a:ea typeface="+mn-ea"/>
                <a:cs typeface="+mn-cs"/>
              </a:rPr>
              <a:t>Questions: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 What is the purpose of each step in your brute stack flow?</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b) What is the average frequency spectrum band after stack? (Usable frequencies are greater </a:t>
            </a:r>
            <a:endParaRPr lang="en-US" dirty="0" smtClean="0">
              <a:effectLst/>
            </a:endParaRPr>
          </a:p>
          <a:p>
            <a:r>
              <a:rPr lang="en-US" sz="1200" kern="1200" dirty="0" smtClean="0">
                <a:solidFill>
                  <a:schemeClr val="tx1"/>
                </a:solidFill>
                <a:effectLst/>
                <a:latin typeface="+mn-lt"/>
                <a:ea typeface="+mn-ea"/>
                <a:cs typeface="+mn-cs"/>
              </a:rPr>
              <a:t>than 20 </a:t>
            </a:r>
            <a:r>
              <a:rPr lang="en-US" sz="1200" kern="1200" dirty="0" err="1" smtClean="0">
                <a:solidFill>
                  <a:schemeClr val="tx1"/>
                </a:solidFill>
                <a:effectLst/>
                <a:latin typeface="+mn-lt"/>
                <a:ea typeface="+mn-ea"/>
                <a:cs typeface="+mn-cs"/>
              </a:rPr>
              <a:t>db</a:t>
            </a:r>
            <a:r>
              <a:rPr lang="en-US" sz="1200" kern="1200" dirty="0" smtClean="0">
                <a:solidFill>
                  <a:schemeClr val="tx1"/>
                </a:solidFill>
                <a:effectLst/>
                <a:latin typeface="+mn-lt"/>
                <a:ea typeface="+mn-ea"/>
                <a:cs typeface="+mn-cs"/>
              </a:rPr>
              <a:t> down.) Explain why the spectrum is not totally white after stacking. </a:t>
            </a:r>
          </a:p>
          <a:p>
            <a:r>
              <a:rPr lang="en-US" sz="1200" kern="1200" dirty="0" smtClean="0">
                <a:solidFill>
                  <a:schemeClr val="tx1"/>
                </a:solidFill>
                <a:effectLst/>
                <a:latin typeface="+mn-lt"/>
                <a:ea typeface="+mn-ea"/>
                <a:cs typeface="+mn-cs"/>
              </a:rPr>
              <a:t>c) Explain why you chose the </a:t>
            </a:r>
            <a:r>
              <a:rPr lang="en-US" sz="1200" kern="1200" dirty="0" err="1" smtClean="0">
                <a:solidFill>
                  <a:schemeClr val="tx1"/>
                </a:solidFill>
                <a:effectLst/>
                <a:latin typeface="+mn-lt"/>
                <a:ea typeface="+mn-ea"/>
                <a:cs typeface="+mn-cs"/>
              </a:rPr>
              <a:t>decon</a:t>
            </a:r>
            <a:r>
              <a:rPr lang="en-US" sz="1200" kern="1200" dirty="0" smtClean="0">
                <a:solidFill>
                  <a:schemeClr val="tx1"/>
                </a:solidFill>
                <a:effectLst/>
                <a:latin typeface="+mn-lt"/>
                <a:ea typeface="+mn-ea"/>
                <a:cs typeface="+mn-cs"/>
              </a:rPr>
              <a:t> parameters you used in (6) </a:t>
            </a:r>
            <a:endParaRPr lang="en-US" dirty="0" smtClean="0">
              <a:effectLst/>
            </a:endParaRPr>
          </a:p>
          <a:p>
            <a:endParaRPr lang="en-US" dirty="0" smtClean="0"/>
          </a:p>
          <a:p>
            <a:r>
              <a:rPr lang="en-US" dirty="0" smtClean="0"/>
              <a:t>a) the</a:t>
            </a:r>
            <a:r>
              <a:rPr lang="en-US" baseline="0" dirty="0" smtClean="0"/>
              <a:t> input takes the specified data in. in our case, a single shot. Applying gain to it helps with the traces troughs and peaks, helping one interpret events better. The NMO step compensates </a:t>
            </a:r>
            <a:r>
              <a:rPr lang="en-US" sz="1200" b="0" i="0" kern="1200" dirty="0" smtClean="0">
                <a:solidFill>
                  <a:schemeClr val="tx1"/>
                </a:solidFill>
                <a:effectLst/>
                <a:latin typeface="+mn-lt"/>
                <a:ea typeface="+mn-ea"/>
                <a:cs typeface="+mn-cs"/>
              </a:rPr>
              <a:t>compensates for the effects of the separation between seismic sources and receivers in the case of  a horizontal reflector. Last</a:t>
            </a:r>
            <a:r>
              <a:rPr lang="en-US" sz="1200" b="0" i="0" kern="1200" baseline="0" dirty="0" smtClean="0">
                <a:solidFill>
                  <a:schemeClr val="tx1"/>
                </a:solidFill>
                <a:effectLst/>
                <a:latin typeface="+mn-lt"/>
                <a:ea typeface="+mn-ea"/>
                <a:cs typeface="+mn-cs"/>
              </a:rPr>
              <a:t>ly the output function at the end uses certain parameters to produce the resulting shot record</a:t>
            </a:r>
            <a:endParaRPr lang="en-US" dirty="0" smtClean="0"/>
          </a:p>
          <a:p>
            <a:r>
              <a:rPr lang="en-US" dirty="0" smtClean="0"/>
              <a:t>b) 2hz </a:t>
            </a:r>
          </a:p>
          <a:p>
            <a:r>
              <a:rPr lang="en-US" dirty="0" smtClean="0"/>
              <a:t>c) The</a:t>
            </a:r>
            <a:r>
              <a:rPr lang="en-US" baseline="0" dirty="0" smtClean="0"/>
              <a:t> reason why the length 10 parameter worked best for me it seemed to have the best effect on the trace wavelets in the shot gather. The other lengths made the trace wavelets magnitudes too big</a:t>
            </a:r>
            <a:endParaRPr lang="en-US" dirty="0"/>
          </a:p>
        </p:txBody>
      </p:sp>
      <p:sp>
        <p:nvSpPr>
          <p:cNvPr id="4" name="Slide Number Placeholder 3"/>
          <p:cNvSpPr>
            <a:spLocks noGrp="1"/>
          </p:cNvSpPr>
          <p:nvPr>
            <p:ph type="sldNum" sz="quarter" idx="10"/>
          </p:nvPr>
        </p:nvSpPr>
        <p:spPr/>
        <p:txBody>
          <a:bodyPr/>
          <a:lstStyle/>
          <a:p>
            <a:fld id="{6BA30C84-3EC2-674E-90B5-BFD7584E2A81}" type="slidenum">
              <a:rPr lang="en-US" smtClean="0"/>
              <a:t>21</a:t>
            </a:fld>
            <a:endParaRPr lang="en-US"/>
          </a:p>
        </p:txBody>
      </p:sp>
    </p:spTree>
    <p:extLst>
      <p:ext uri="{BB962C8B-B14F-4D97-AF65-F5344CB8AC3E}">
        <p14:creationId xmlns:p14="http://schemas.microsoft.com/office/powerpoint/2010/main" val="637890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A30C84-3EC2-674E-90B5-BFD7584E2A81}" type="slidenum">
              <a:rPr lang="en-US" smtClean="0"/>
              <a:t>22</a:t>
            </a:fld>
            <a:endParaRPr lang="en-US"/>
          </a:p>
        </p:txBody>
      </p:sp>
    </p:spTree>
    <p:extLst>
      <p:ext uri="{BB962C8B-B14F-4D97-AF65-F5344CB8AC3E}">
        <p14:creationId xmlns:p14="http://schemas.microsoft.com/office/powerpoint/2010/main" val="96968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Unfiltered</a:t>
            </a:r>
            <a:r>
              <a:rPr lang="en-US" baseline="0" dirty="0" smtClean="0"/>
              <a:t> vs filtered shot 228 </a:t>
            </a:r>
            <a:endParaRPr lang="en-US" dirty="0"/>
          </a:p>
        </p:txBody>
      </p:sp>
      <p:sp>
        <p:nvSpPr>
          <p:cNvPr id="4" name="Slide Number Placeholder 3"/>
          <p:cNvSpPr>
            <a:spLocks noGrp="1"/>
          </p:cNvSpPr>
          <p:nvPr>
            <p:ph type="sldNum" sz="quarter" idx="10"/>
          </p:nvPr>
        </p:nvSpPr>
        <p:spPr/>
        <p:txBody>
          <a:bodyPr/>
          <a:lstStyle/>
          <a:p>
            <a:fld id="{6BA30C84-3EC2-674E-90B5-BFD7584E2A81}" type="slidenum">
              <a:rPr lang="en-US" smtClean="0"/>
              <a:t>23</a:t>
            </a:fld>
            <a:endParaRPr lang="en-US"/>
          </a:p>
        </p:txBody>
      </p:sp>
    </p:spTree>
    <p:extLst>
      <p:ext uri="{BB962C8B-B14F-4D97-AF65-F5344CB8AC3E}">
        <p14:creationId xmlns:p14="http://schemas.microsoft.com/office/powerpoint/2010/main" val="926296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FK filter previously</a:t>
            </a:r>
            <a:r>
              <a:rPr lang="en-US" baseline="0" dirty="0" smtClean="0"/>
              <a:t> created and then applying deconvolution algorithm </a:t>
            </a:r>
            <a:endParaRPr lang="en-US" dirty="0"/>
          </a:p>
        </p:txBody>
      </p:sp>
      <p:sp>
        <p:nvSpPr>
          <p:cNvPr id="4" name="Slide Number Placeholder 3"/>
          <p:cNvSpPr>
            <a:spLocks noGrp="1"/>
          </p:cNvSpPr>
          <p:nvPr>
            <p:ph type="sldNum" sz="quarter" idx="10"/>
          </p:nvPr>
        </p:nvSpPr>
        <p:spPr/>
        <p:txBody>
          <a:bodyPr/>
          <a:lstStyle/>
          <a:p>
            <a:fld id="{6BA30C84-3EC2-674E-90B5-BFD7584E2A81}" type="slidenum">
              <a:rPr lang="en-US" smtClean="0"/>
              <a:t>25</a:t>
            </a:fld>
            <a:endParaRPr lang="en-US"/>
          </a:p>
        </p:txBody>
      </p:sp>
    </p:spTree>
    <p:extLst>
      <p:ext uri="{BB962C8B-B14F-4D97-AF65-F5344CB8AC3E}">
        <p14:creationId xmlns:p14="http://schemas.microsoft.com/office/powerpoint/2010/main" val="1162133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Questions: </a:t>
            </a:r>
          </a:p>
          <a:p>
            <a:endParaRPr lang="en-US" dirty="0" smtClean="0"/>
          </a:p>
          <a:p>
            <a:r>
              <a:rPr lang="en-US" sz="1200" kern="1200" dirty="0" smtClean="0">
                <a:solidFill>
                  <a:schemeClr val="tx1"/>
                </a:solidFill>
                <a:effectLst/>
                <a:latin typeface="+mn-lt"/>
                <a:ea typeface="+mn-ea"/>
                <a:cs typeface="+mn-cs"/>
              </a:rPr>
              <a:t>a) Explain what the F-K filter does to the input data. </a:t>
            </a:r>
          </a:p>
          <a:p>
            <a:r>
              <a:rPr lang="en-US" sz="1200" kern="1200" dirty="0" smtClean="0">
                <a:solidFill>
                  <a:schemeClr val="tx1"/>
                </a:solidFill>
                <a:effectLst/>
                <a:latin typeface="+mn-lt"/>
                <a:ea typeface="+mn-ea"/>
                <a:cs typeface="+mn-cs"/>
              </a:rPr>
              <a:t>b) Describe and explain the main differences you see on the F-K stack compared with your </a:t>
            </a:r>
          </a:p>
          <a:p>
            <a:r>
              <a:rPr lang="en-US" sz="1200" kern="1200" dirty="0" smtClean="0">
                <a:solidFill>
                  <a:schemeClr val="tx1"/>
                </a:solidFill>
                <a:effectLst/>
                <a:latin typeface="+mn-lt"/>
                <a:ea typeface="+mn-ea"/>
                <a:cs typeface="+mn-cs"/>
              </a:rPr>
              <a:t>previous stack. </a:t>
            </a:r>
          </a:p>
          <a:p>
            <a:r>
              <a:rPr lang="en-US" sz="1200" kern="1200" dirty="0" smtClean="0">
                <a:solidFill>
                  <a:schemeClr val="tx1"/>
                </a:solidFill>
                <a:effectLst/>
                <a:latin typeface="+mn-lt"/>
                <a:ea typeface="+mn-ea"/>
                <a:cs typeface="+mn-cs"/>
              </a:rPr>
              <a:t>c) Why should this filter be applied to the input data? Why is it not necessary to remove the </a:t>
            </a:r>
          </a:p>
          <a:p>
            <a:r>
              <a:rPr lang="en-US" sz="1200" kern="1200" dirty="0" smtClean="0">
                <a:solidFill>
                  <a:schemeClr val="tx1"/>
                </a:solidFill>
                <a:effectLst/>
                <a:latin typeface="+mn-lt"/>
                <a:ea typeface="+mn-ea"/>
                <a:cs typeface="+mn-cs"/>
              </a:rPr>
              <a:t>first breaks? </a:t>
            </a:r>
          </a:p>
          <a:p>
            <a:r>
              <a:rPr lang="en-US" sz="1200" kern="1200" dirty="0" smtClean="0">
                <a:solidFill>
                  <a:schemeClr val="tx1"/>
                </a:solidFill>
                <a:effectLst/>
                <a:latin typeface="+mn-lt"/>
                <a:ea typeface="+mn-ea"/>
                <a:cs typeface="+mn-cs"/>
              </a:rPr>
              <a:t>d) How successful are you in removing noise in the shot gather? What are the difficulties </a:t>
            </a:r>
          </a:p>
          <a:p>
            <a:r>
              <a:rPr lang="en-US" sz="1200" kern="1200" dirty="0" smtClean="0">
                <a:solidFill>
                  <a:schemeClr val="tx1"/>
                </a:solidFill>
                <a:effectLst/>
                <a:latin typeface="+mn-lt"/>
                <a:ea typeface="+mn-ea"/>
                <a:cs typeface="+mn-cs"/>
              </a:rPr>
              <a:t>encountered in removing the air blast? Explain its location within the F-K spectrum. </a:t>
            </a:r>
          </a:p>
          <a:p>
            <a:endParaRPr lang="en-US" dirty="0" smtClean="0"/>
          </a:p>
          <a:p>
            <a:r>
              <a:rPr lang="en-US" dirty="0" smtClean="0"/>
              <a:t>a) The FK filter attempts to remove the airwave reflections</a:t>
            </a:r>
            <a:r>
              <a:rPr lang="en-US" baseline="0" dirty="0" smtClean="0"/>
              <a:t> </a:t>
            </a:r>
            <a:r>
              <a:rPr lang="en-US" baseline="0" dirty="0" err="1" smtClean="0"/>
              <a:t>groundroll</a:t>
            </a:r>
            <a:r>
              <a:rPr lang="en-US" baseline="0" dirty="0" smtClean="0"/>
              <a:t> and </a:t>
            </a:r>
            <a:r>
              <a:rPr lang="en-US" baseline="0" dirty="0" err="1" smtClean="0"/>
              <a:t>airblast</a:t>
            </a:r>
            <a:r>
              <a:rPr lang="en-US" baseline="0" dirty="0" smtClean="0"/>
              <a:t> from our shot 288</a:t>
            </a:r>
          </a:p>
          <a:p>
            <a:r>
              <a:rPr lang="en-US" dirty="0" smtClean="0"/>
              <a:t>b) In the filtered</a:t>
            </a:r>
            <a:r>
              <a:rPr lang="en-US" baseline="0" dirty="0" smtClean="0"/>
              <a:t> stack, we can see that there is quite a big removal of noise and the left airwave reflection is gone along with </a:t>
            </a:r>
            <a:r>
              <a:rPr lang="en-US" baseline="0" dirty="0" err="1" smtClean="0"/>
              <a:t>airblast</a:t>
            </a:r>
            <a:r>
              <a:rPr lang="en-US" baseline="0" dirty="0" smtClean="0"/>
              <a:t>/</a:t>
            </a:r>
            <a:r>
              <a:rPr lang="en-US" baseline="0" dirty="0" err="1" smtClean="0"/>
              <a:t>groundroll</a:t>
            </a:r>
            <a:r>
              <a:rPr lang="en-US" baseline="0" dirty="0" smtClean="0"/>
              <a:t>. We are left with the first breaks relatively  unchanged which is of interest</a:t>
            </a:r>
          </a:p>
          <a:p>
            <a:r>
              <a:rPr lang="en-US" baseline="0" dirty="0" smtClean="0"/>
              <a:t>c) The reason why this should be applied is so that we can clearly see the first breaks and remove ’events’ of noninterest such as the blast/airwave reflections. Removal of first breaks </a:t>
            </a:r>
            <a:r>
              <a:rPr lang="en-US" baseline="0" dirty="0" err="1" smtClean="0"/>
              <a:t>isnt</a:t>
            </a:r>
            <a:r>
              <a:rPr lang="en-US" baseline="0" dirty="0" smtClean="0"/>
              <a:t> necessary as it may help guide for deeper events </a:t>
            </a:r>
          </a:p>
          <a:p>
            <a:r>
              <a:rPr lang="en-US" baseline="0" dirty="0" smtClean="0"/>
              <a:t>d) Relatively successful in removing noise and events of non interest. The difficulty I had was trying to remove the right side airwave reflection. I could not seem to remove that with also removing the first breaks and data of interest. </a:t>
            </a:r>
          </a:p>
          <a:p>
            <a:endParaRPr lang="en-US" dirty="0"/>
          </a:p>
        </p:txBody>
      </p:sp>
      <p:sp>
        <p:nvSpPr>
          <p:cNvPr id="4" name="Slide Number Placeholder 3"/>
          <p:cNvSpPr>
            <a:spLocks noGrp="1"/>
          </p:cNvSpPr>
          <p:nvPr>
            <p:ph type="sldNum" sz="quarter" idx="10"/>
          </p:nvPr>
        </p:nvSpPr>
        <p:spPr/>
        <p:txBody>
          <a:bodyPr/>
          <a:lstStyle/>
          <a:p>
            <a:fld id="{6BA30C84-3EC2-674E-90B5-BFD7584E2A81}" type="slidenum">
              <a:rPr lang="en-US" smtClean="0"/>
              <a:t>26</a:t>
            </a:fld>
            <a:endParaRPr lang="en-US"/>
          </a:p>
        </p:txBody>
      </p:sp>
    </p:spTree>
    <p:extLst>
      <p:ext uri="{BB962C8B-B14F-4D97-AF65-F5344CB8AC3E}">
        <p14:creationId xmlns:p14="http://schemas.microsoft.com/office/powerpoint/2010/main" val="228554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a:t>
            </a:r>
            <a:r>
              <a:rPr lang="en-US" baseline="0" dirty="0" smtClean="0"/>
              <a:t> 1 Part 1 Question 9</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many shots are there? 588</a:t>
            </a:r>
          </a:p>
          <a:p>
            <a:r>
              <a:rPr lang="en-US" sz="1200" kern="1200" dirty="0" smtClean="0">
                <a:solidFill>
                  <a:schemeClr val="tx1"/>
                </a:solidFill>
                <a:effectLst/>
                <a:latin typeface="+mn-lt"/>
                <a:ea typeface="+mn-ea"/>
                <a:cs typeface="+mn-cs"/>
              </a:rPr>
              <a:t>How many traces in total? 73904</a:t>
            </a:r>
          </a:p>
          <a:p>
            <a:r>
              <a:rPr lang="en-US" sz="1200" kern="1200" dirty="0" smtClean="0">
                <a:solidFill>
                  <a:schemeClr val="tx1"/>
                </a:solidFill>
                <a:effectLst/>
                <a:latin typeface="+mn-lt"/>
                <a:ea typeface="+mn-ea"/>
                <a:cs typeface="+mn-cs"/>
              </a:rPr>
              <a:t>What is the number of channels per shot? 172</a:t>
            </a:r>
          </a:p>
          <a:p>
            <a:r>
              <a:rPr lang="en-US" sz="1200" kern="1200" dirty="0" smtClean="0">
                <a:solidFill>
                  <a:schemeClr val="tx1"/>
                </a:solidFill>
                <a:effectLst/>
                <a:latin typeface="+mn-lt"/>
                <a:ea typeface="+mn-ea"/>
                <a:cs typeface="+mn-cs"/>
              </a:rPr>
              <a:t>What is the time sampling rate? 4000</a:t>
            </a:r>
          </a:p>
          <a:p>
            <a:pPr marL="228600" indent="-228600">
              <a:buAutoNum type="alphaLcParenR"/>
            </a:pPr>
            <a:endParaRPr lang="en-US" dirty="0"/>
          </a:p>
        </p:txBody>
      </p:sp>
      <p:sp>
        <p:nvSpPr>
          <p:cNvPr id="4" name="Slide Number Placeholder 3"/>
          <p:cNvSpPr>
            <a:spLocks noGrp="1"/>
          </p:cNvSpPr>
          <p:nvPr>
            <p:ph type="sldNum" sz="quarter" idx="10"/>
          </p:nvPr>
        </p:nvSpPr>
        <p:spPr/>
        <p:txBody>
          <a:bodyPr/>
          <a:lstStyle/>
          <a:p>
            <a:fld id="{6BA30C84-3EC2-674E-90B5-BFD7584E2A81}" type="slidenum">
              <a:rPr lang="en-US" smtClean="0"/>
              <a:t>2</a:t>
            </a:fld>
            <a:endParaRPr lang="en-US"/>
          </a:p>
        </p:txBody>
      </p:sp>
    </p:spTree>
    <p:extLst>
      <p:ext uri="{BB962C8B-B14F-4D97-AF65-F5344CB8AC3E}">
        <p14:creationId xmlns:p14="http://schemas.microsoft.com/office/powerpoint/2010/main" val="946903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A30C84-3EC2-674E-90B5-BFD7584E2A81}" type="slidenum">
              <a:rPr lang="en-US" smtClean="0"/>
              <a:t>31</a:t>
            </a:fld>
            <a:endParaRPr lang="en-US"/>
          </a:p>
        </p:txBody>
      </p:sp>
    </p:spTree>
    <p:extLst>
      <p:ext uri="{BB962C8B-B14F-4D97-AF65-F5344CB8AC3E}">
        <p14:creationId xmlns:p14="http://schemas.microsoft.com/office/powerpoint/2010/main" val="1458589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Questions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What is the role of first breaks in computing refraction statics?  Use a sketch to help explain this.</a:t>
            </a:r>
          </a:p>
          <a:p>
            <a:pPr lvl="0"/>
            <a:r>
              <a:rPr lang="en-US" sz="1200" kern="1200" dirty="0" smtClean="0">
                <a:solidFill>
                  <a:schemeClr val="tx1"/>
                </a:solidFill>
                <a:effectLst/>
                <a:latin typeface="+mn-lt"/>
                <a:ea typeface="+mn-ea"/>
                <a:cs typeface="+mn-cs"/>
              </a:rPr>
              <a:t>Explain what is meant by the weathering and elevation components of the total static from part II?</a:t>
            </a:r>
          </a:p>
          <a:p>
            <a:pPr lvl="0"/>
            <a:r>
              <a:rPr lang="en-US" sz="1200" kern="1200" dirty="0" smtClean="0">
                <a:solidFill>
                  <a:schemeClr val="tx1"/>
                </a:solidFill>
                <a:effectLst/>
                <a:latin typeface="+mn-lt"/>
                <a:ea typeface="+mn-ea"/>
                <a:cs typeface="+mn-cs"/>
              </a:rPr>
              <a:t>What is the role of the datum?</a:t>
            </a:r>
          </a:p>
          <a:p>
            <a:pPr lvl="0"/>
            <a:r>
              <a:rPr lang="en-US" sz="1200" kern="1200" dirty="0" smtClean="0">
                <a:solidFill>
                  <a:schemeClr val="tx1"/>
                </a:solidFill>
                <a:effectLst/>
                <a:latin typeface="+mn-lt"/>
                <a:ea typeface="+mn-ea"/>
                <a:cs typeface="+mn-cs"/>
              </a:rPr>
              <a:t>Summarize how residual statics works.  </a:t>
            </a:r>
          </a:p>
          <a:p>
            <a:pPr lvl="0"/>
            <a:r>
              <a:rPr lang="en-US" sz="1200" kern="1200" dirty="0" smtClean="0">
                <a:solidFill>
                  <a:schemeClr val="tx1"/>
                </a:solidFill>
                <a:effectLst/>
                <a:latin typeface="+mn-lt"/>
                <a:ea typeface="+mn-ea"/>
                <a:cs typeface="+mn-cs"/>
              </a:rPr>
              <a:t>What were the relative importance of elevation, weathering and residual statics in your final stack?</a:t>
            </a:r>
          </a:p>
          <a:p>
            <a:endParaRPr lang="en-US" dirty="0" smtClean="0"/>
          </a:p>
          <a:p>
            <a:pPr marL="228600" indent="-228600">
              <a:buAutoNum type="alphaLcParenR"/>
            </a:pPr>
            <a:r>
              <a:rPr lang="en-US" dirty="0" smtClean="0"/>
              <a:t>The</a:t>
            </a:r>
            <a:r>
              <a:rPr lang="en-US" baseline="0" dirty="0" smtClean="0"/>
              <a:t> role of first breaks in refraction statics essentially define the curve shape in our view statics graphs. Useful for later on when creating velocity profile as well</a:t>
            </a:r>
          </a:p>
          <a:p>
            <a:pPr marL="228600" indent="-228600">
              <a:buAutoNum type="alphaLcParenR"/>
            </a:pPr>
            <a:r>
              <a:rPr lang="en-US" baseline="0" dirty="0" smtClean="0"/>
              <a:t>Defining weathering and elevation components of total statics is used in conjunction with the datum. By setting and defining specific parameters, these help in generating the curves and statics in our statics shot records later on. </a:t>
            </a:r>
          </a:p>
          <a:p>
            <a:pPr marL="228600" indent="-228600">
              <a:buAutoNum type="alphaLcParenR"/>
            </a:pPr>
            <a:r>
              <a:rPr lang="en-US" baseline="0" dirty="0" smtClean="0"/>
              <a:t>The role of the datum is an average elevation that is defined and uniform along a line</a:t>
            </a:r>
          </a:p>
          <a:p>
            <a:pPr marL="228600" indent="-228600">
              <a:buAutoNum type="alphaLcParenR"/>
            </a:pPr>
            <a:r>
              <a:rPr lang="en-US" sz="1200" b="0" i="0" kern="1200" dirty="0" smtClean="0">
                <a:solidFill>
                  <a:schemeClr val="tx1"/>
                </a:solidFill>
                <a:effectLst/>
                <a:latin typeface="+mn-lt"/>
                <a:ea typeface="+mn-ea"/>
                <a:cs typeface="+mn-cs"/>
              </a:rPr>
              <a:t>Residual statics work</a:t>
            </a:r>
            <a:r>
              <a:rPr lang="en-US" sz="1200" b="0" i="0" kern="1200" baseline="0" dirty="0" smtClean="0">
                <a:solidFill>
                  <a:schemeClr val="tx1"/>
                </a:solidFill>
                <a:effectLst/>
                <a:latin typeface="+mn-lt"/>
                <a:ea typeface="+mn-ea"/>
                <a:cs typeface="+mn-cs"/>
              </a:rPr>
              <a:t> by performing on top of </a:t>
            </a:r>
            <a:r>
              <a:rPr lang="en-US" sz="1200" b="0" i="0" kern="1200" dirty="0" err="1" smtClean="0">
                <a:solidFill>
                  <a:schemeClr val="tx1"/>
                </a:solidFill>
                <a:effectLst/>
                <a:latin typeface="+mn-lt"/>
                <a:ea typeface="+mn-ea"/>
                <a:cs typeface="+mn-cs"/>
              </a:rPr>
              <a:t>moveout</a:t>
            </a:r>
            <a:r>
              <a:rPr lang="en-US" sz="1200" b="0" i="0" kern="1200" dirty="0" smtClean="0">
                <a:solidFill>
                  <a:schemeClr val="tx1"/>
                </a:solidFill>
                <a:effectLst/>
                <a:latin typeface="+mn-lt"/>
                <a:ea typeface="+mn-ea"/>
                <a:cs typeface="+mn-cs"/>
              </a:rPr>
              <a:t>-corrected CMP gathers. Residual statics are done in a surface-consistent manner</a:t>
            </a:r>
            <a:r>
              <a:rPr lang="en-US" sz="1200" b="0" i="0" kern="1200" baseline="0" dirty="0" smtClean="0">
                <a:solidFill>
                  <a:schemeClr val="tx1"/>
                </a:solidFill>
                <a:effectLst/>
                <a:latin typeface="+mn-lt"/>
                <a:ea typeface="+mn-ea"/>
                <a:cs typeface="+mn-cs"/>
              </a:rPr>
              <a:t> where the time shifts </a:t>
            </a:r>
            <a:r>
              <a:rPr lang="en-US" sz="1200" b="0" i="0" kern="1200" dirty="0" smtClean="0">
                <a:solidFill>
                  <a:schemeClr val="tx1"/>
                </a:solidFill>
                <a:effectLst/>
                <a:latin typeface="+mn-lt"/>
                <a:ea typeface="+mn-ea"/>
                <a:cs typeface="+mn-cs"/>
              </a:rPr>
              <a:t>are dependent only on shot and receiver locations. Residual</a:t>
            </a:r>
            <a:r>
              <a:rPr lang="en-US" sz="1200" b="0" i="0" kern="1200" baseline="0" dirty="0" smtClean="0">
                <a:solidFill>
                  <a:schemeClr val="tx1"/>
                </a:solidFill>
                <a:effectLst/>
                <a:latin typeface="+mn-lt"/>
                <a:ea typeface="+mn-ea"/>
                <a:cs typeface="+mn-cs"/>
              </a:rPr>
              <a:t> statics can be thought of as a correction process because the estimated residuals are </a:t>
            </a:r>
            <a:r>
              <a:rPr lang="en-US" sz="1200" b="0" i="0" kern="1200" dirty="0" smtClean="0">
                <a:solidFill>
                  <a:schemeClr val="tx1"/>
                </a:solidFill>
                <a:effectLst/>
                <a:latin typeface="+mn-lt"/>
                <a:ea typeface="+mn-ea"/>
                <a:cs typeface="+mn-cs"/>
              </a:rPr>
              <a:t>applied to the original CMP gathers with no NMO correction.</a:t>
            </a:r>
          </a:p>
          <a:p>
            <a:pPr marL="228600" indent="-228600">
              <a:buAutoNum type="alphaLcParenR"/>
            </a:pPr>
            <a:r>
              <a:rPr lang="en-US" sz="1200" b="0" i="0" kern="1200" dirty="0" smtClean="0">
                <a:solidFill>
                  <a:schemeClr val="tx1"/>
                </a:solidFill>
                <a:effectLst/>
                <a:latin typeface="+mn-lt"/>
                <a:ea typeface="+mn-ea"/>
                <a:cs typeface="+mn-cs"/>
              </a:rPr>
              <a:t>In</a:t>
            </a:r>
            <a:r>
              <a:rPr lang="en-US" sz="1200" b="0" i="0" kern="1200" baseline="0" dirty="0" smtClean="0">
                <a:solidFill>
                  <a:schemeClr val="tx1"/>
                </a:solidFill>
                <a:effectLst/>
                <a:latin typeface="+mn-lt"/>
                <a:ea typeface="+mn-ea"/>
                <a:cs typeface="+mn-cs"/>
              </a:rPr>
              <a:t> the final stack we can see that all residual elevation and refraction is applied. The importance of this is we can qualify this stack as the most ‘corrected’ stack out of the previous two. </a:t>
            </a:r>
            <a:endParaRPr lang="en-US" sz="1200" b="0" i="0" kern="1200" dirty="0" smtClean="0">
              <a:solidFill>
                <a:schemeClr val="tx1"/>
              </a:solidFill>
              <a:effectLst/>
              <a:latin typeface="+mn-lt"/>
              <a:ea typeface="+mn-ea"/>
              <a:cs typeface="+mn-cs"/>
            </a:endParaRPr>
          </a:p>
          <a:p>
            <a:pPr marL="228600" indent="-228600">
              <a:buAutoNum type="alphaLcParenR"/>
            </a:pPr>
            <a:endParaRPr lang="en-US" dirty="0"/>
          </a:p>
        </p:txBody>
      </p:sp>
      <p:sp>
        <p:nvSpPr>
          <p:cNvPr id="4" name="Slide Number Placeholder 3"/>
          <p:cNvSpPr>
            <a:spLocks noGrp="1"/>
          </p:cNvSpPr>
          <p:nvPr>
            <p:ph type="sldNum" sz="quarter" idx="10"/>
          </p:nvPr>
        </p:nvSpPr>
        <p:spPr/>
        <p:txBody>
          <a:bodyPr/>
          <a:lstStyle/>
          <a:p>
            <a:fld id="{6BA30C84-3EC2-674E-90B5-BFD7584E2A81}" type="slidenum">
              <a:rPr lang="en-US" smtClean="0"/>
              <a:t>32</a:t>
            </a:fld>
            <a:endParaRPr lang="en-US"/>
          </a:p>
        </p:txBody>
      </p:sp>
    </p:spTree>
    <p:extLst>
      <p:ext uri="{BB962C8B-B14F-4D97-AF65-F5344CB8AC3E}">
        <p14:creationId xmlns:p14="http://schemas.microsoft.com/office/powerpoint/2010/main" val="1948878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think</a:t>
            </a:r>
            <a:r>
              <a:rPr lang="en-US" baseline="0" dirty="0" smtClean="0"/>
              <a:t> I made an error trying to pick velocities so could not generate my profile. I was not able to fully complete the last vista lab but at this point figured I would answer the last labs questions at least</a:t>
            </a:r>
          </a:p>
          <a:p>
            <a:endParaRPr lang="en-US" baseline="0" dirty="0" smtClean="0"/>
          </a:p>
          <a:p>
            <a:r>
              <a:rPr lang="en-US" sz="1200" b="1" kern="1200" dirty="0" smtClean="0">
                <a:solidFill>
                  <a:schemeClr val="tx1"/>
                </a:solidFill>
                <a:effectLst/>
                <a:latin typeface="+mn-lt"/>
                <a:ea typeface="+mn-ea"/>
                <a:cs typeface="+mn-cs"/>
              </a:rPr>
              <a:t>Questions: </a:t>
            </a:r>
            <a:endParaRPr lang="en-US" dirty="0" smtClean="0"/>
          </a:p>
          <a:p>
            <a:r>
              <a:rPr lang="en-US" sz="1200" kern="1200" dirty="0" smtClean="0">
                <a:solidFill>
                  <a:schemeClr val="tx1"/>
                </a:solidFill>
                <a:effectLst/>
                <a:latin typeface="+mn-lt"/>
                <a:ea typeface="+mn-ea"/>
                <a:cs typeface="+mn-cs"/>
              </a:rPr>
              <a:t>1) What is normal </a:t>
            </a:r>
            <a:r>
              <a:rPr lang="en-US" sz="1200" kern="1200" dirty="0" err="1" smtClean="0">
                <a:solidFill>
                  <a:schemeClr val="tx1"/>
                </a:solidFill>
                <a:effectLst/>
                <a:latin typeface="+mn-lt"/>
                <a:ea typeface="+mn-ea"/>
                <a:cs typeface="+mn-cs"/>
              </a:rPr>
              <a:t>moveout</a:t>
            </a:r>
            <a:r>
              <a:rPr lang="en-US" sz="1200" kern="1200" dirty="0" smtClean="0">
                <a:solidFill>
                  <a:schemeClr val="tx1"/>
                </a:solidFill>
                <a:effectLst/>
                <a:latin typeface="+mn-lt"/>
                <a:ea typeface="+mn-ea"/>
                <a:cs typeface="+mn-cs"/>
              </a:rPr>
              <a:t>? </a:t>
            </a:r>
            <a:endParaRPr lang="en-US" dirty="0" smtClean="0"/>
          </a:p>
          <a:p>
            <a:r>
              <a:rPr lang="en-US" sz="1200" kern="1200" dirty="0" smtClean="0">
                <a:solidFill>
                  <a:schemeClr val="tx1"/>
                </a:solidFill>
                <a:effectLst/>
                <a:latin typeface="+mn-lt"/>
                <a:ea typeface="+mn-ea"/>
                <a:cs typeface="+mn-cs"/>
              </a:rPr>
              <a:t>2) What is a stacking velocity?</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3) What information is obtained from the Semblance and CVS during velocity analysis? </a:t>
            </a:r>
          </a:p>
          <a:p>
            <a:r>
              <a:rPr lang="en-US" sz="1200" kern="1200" dirty="0" smtClean="0">
                <a:solidFill>
                  <a:schemeClr val="tx1"/>
                </a:solidFill>
                <a:effectLst/>
                <a:latin typeface="+mn-lt"/>
                <a:ea typeface="+mn-ea"/>
                <a:cs typeface="+mn-cs"/>
              </a:rPr>
              <a:t>4) Did the velocities you picked seem geologically reasonable? Why or why not?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5) Can you distinguish geological features from your migrated section? </a:t>
            </a:r>
          </a:p>
          <a:p>
            <a:endParaRPr lang="en-US"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smtClean="0">
                <a:solidFill>
                  <a:schemeClr val="tx1"/>
                </a:solidFill>
                <a:effectLst/>
                <a:latin typeface="+mn-lt"/>
                <a:ea typeface="+mn-ea"/>
                <a:cs typeface="+mn-cs"/>
              </a:rPr>
              <a:t>Wha</a:t>
            </a:r>
            <a:r>
              <a:rPr lang="en-US" sz="1200" kern="1200" baseline="0" dirty="0" smtClean="0">
                <a:solidFill>
                  <a:schemeClr val="tx1"/>
                </a:solidFill>
                <a:effectLst/>
                <a:latin typeface="+mn-lt"/>
                <a:ea typeface="+mn-ea"/>
                <a:cs typeface="+mn-cs"/>
              </a:rPr>
              <a:t>t normal move out is essentially the </a:t>
            </a:r>
            <a:r>
              <a:rPr lang="en-US" sz="1200" kern="1200" dirty="0" smtClean="0">
                <a:solidFill>
                  <a:schemeClr val="tx1"/>
                </a:solidFill>
                <a:effectLst/>
                <a:latin typeface="+mn-lt"/>
                <a:ea typeface="+mn-ea"/>
                <a:cs typeface="+mn-cs"/>
              </a:rPr>
              <a:t>effect that the distance between a seismic source and a receiver (offset distance) has on the arrival time of a reflection in the form of an increase of time with offset.</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smtClean="0">
                <a:solidFill>
                  <a:schemeClr val="tx1"/>
                </a:solidFill>
                <a:effectLst/>
                <a:latin typeface="+mn-lt"/>
                <a:ea typeface="+mn-ea"/>
                <a:cs typeface="+mn-cs"/>
              </a:rPr>
              <a:t>Stacking velocity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value of seismic velocity obtained from best fit of </a:t>
            </a:r>
            <a:r>
              <a:rPr lang="en-US" sz="1200" b="0" i="0" kern="1200" dirty="0" err="1" smtClean="0">
                <a:solidFill>
                  <a:schemeClr val="tx1"/>
                </a:solidFill>
                <a:effectLst/>
                <a:latin typeface="+mn-lt"/>
                <a:ea typeface="+mn-ea"/>
                <a:cs typeface="+mn-cs"/>
              </a:rPr>
              <a:t>traveltime</a:t>
            </a:r>
            <a:r>
              <a:rPr lang="en-US" sz="1200" b="0" i="0" kern="1200" dirty="0" smtClean="0">
                <a:solidFill>
                  <a:schemeClr val="tx1"/>
                </a:solidFill>
                <a:effectLst/>
                <a:latin typeface="+mn-lt"/>
                <a:ea typeface="+mn-ea"/>
                <a:cs typeface="+mn-cs"/>
              </a:rPr>
              <a:t> curve by hyperbola.</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dirty="0" smtClean="0"/>
              <a:t>Semblance: maximum amplitude of coherence is expected where a hyperbola best fits a given high amplitude seismic event. Thus,</a:t>
            </a:r>
            <a:r>
              <a:rPr lang="en-US" baseline="0" dirty="0" smtClean="0"/>
              <a:t> the measure of </a:t>
            </a:r>
            <a:r>
              <a:rPr lang="en-US" baseline="0" dirty="0" err="1" smtClean="0"/>
              <a:t>coherance</a:t>
            </a:r>
            <a:r>
              <a:rPr lang="en-US" baseline="0" dirty="0" smtClean="0"/>
              <a:t> most often used itself is called semblance. Semblance is prone to being affected by </a:t>
            </a:r>
            <a:r>
              <a:rPr lang="en-US" dirty="0" smtClean="0"/>
              <a:t>noise, spatial aliasing and lateral variations in amplitude.</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dirty="0" smtClean="0"/>
              <a:t>CVS:</a:t>
            </a:r>
            <a:r>
              <a:rPr lang="en-US" baseline="0" dirty="0" smtClean="0"/>
              <a:t> </a:t>
            </a:r>
            <a:r>
              <a:rPr lang="en-US" dirty="0" smtClean="0"/>
              <a:t> normal </a:t>
            </a:r>
            <a:r>
              <a:rPr lang="en-US" dirty="0" err="1" smtClean="0"/>
              <a:t>moveout</a:t>
            </a:r>
            <a:r>
              <a:rPr lang="en-US" dirty="0" smtClean="0"/>
              <a:t> is applied</a:t>
            </a:r>
            <a:r>
              <a:rPr lang="en-US" baseline="0" dirty="0" smtClean="0"/>
              <a:t> and </a:t>
            </a:r>
            <a:r>
              <a:rPr lang="en-US" dirty="0" smtClean="0"/>
              <a:t>up to ten gathers are and displayed as CVS</a:t>
            </a:r>
            <a:r>
              <a:rPr lang="en-US" baseline="0" dirty="0" smtClean="0"/>
              <a:t> (constant velocity stack) </a:t>
            </a:r>
            <a:r>
              <a:rPr lang="en-US" dirty="0" smtClean="0"/>
              <a:t>velocity panels. As such, then the correct velocity is that which produces the strongest event for a given reflector</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smtClean="0">
                <a:solidFill>
                  <a:schemeClr val="tx1"/>
                </a:solidFill>
                <a:effectLst/>
                <a:latin typeface="+mn-lt"/>
                <a:ea typeface="+mn-ea"/>
                <a:cs typeface="+mn-cs"/>
              </a:rPr>
              <a:t>Considering no profile was generated by Vista,</a:t>
            </a:r>
            <a:r>
              <a:rPr lang="en-US" sz="1200" kern="1200" baseline="0" dirty="0" smtClean="0">
                <a:solidFill>
                  <a:schemeClr val="tx1"/>
                </a:solidFill>
                <a:effectLst/>
                <a:latin typeface="+mn-lt"/>
                <a:ea typeface="+mn-ea"/>
                <a:cs typeface="+mn-cs"/>
              </a:rPr>
              <a:t> the velocities I picked may not have been </a:t>
            </a:r>
            <a:r>
              <a:rPr lang="en-US" sz="1200" kern="1200" baseline="0" dirty="0" err="1" smtClean="0">
                <a:solidFill>
                  <a:schemeClr val="tx1"/>
                </a:solidFill>
                <a:effectLst/>
                <a:latin typeface="+mn-lt"/>
                <a:ea typeface="+mn-ea"/>
                <a:cs typeface="+mn-cs"/>
              </a:rPr>
              <a:t>geologicaly</a:t>
            </a:r>
            <a:r>
              <a:rPr lang="en-US" sz="1200" kern="1200" baseline="0" dirty="0" smtClean="0">
                <a:solidFill>
                  <a:schemeClr val="tx1"/>
                </a:solidFill>
                <a:effectLst/>
                <a:latin typeface="+mn-lt"/>
                <a:ea typeface="+mn-ea"/>
                <a:cs typeface="+mn-cs"/>
              </a:rPr>
              <a:t> viable. Or I may have made errors previously that resulted in the profile not being able to generate properly.</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baseline="0" dirty="0" smtClean="0">
                <a:solidFill>
                  <a:schemeClr val="tx1"/>
                </a:solidFill>
                <a:effectLst/>
                <a:latin typeface="+mn-lt"/>
                <a:ea typeface="+mn-ea"/>
                <a:cs typeface="+mn-cs"/>
              </a:rPr>
              <a:t>From my section, since I was not able to do, I cant distinguish any geological features. But I figured I would instead look at Dr. </a:t>
            </a:r>
            <a:r>
              <a:rPr lang="en-US" sz="1200" kern="1200" baseline="0" dirty="0" err="1" smtClean="0">
                <a:solidFill>
                  <a:schemeClr val="tx1"/>
                </a:solidFill>
                <a:effectLst/>
                <a:latin typeface="+mn-lt"/>
                <a:ea typeface="+mn-ea"/>
                <a:cs typeface="+mn-cs"/>
              </a:rPr>
              <a:t>Trads</a:t>
            </a:r>
            <a:r>
              <a:rPr lang="en-US" sz="1200" kern="1200" baseline="0" dirty="0" smtClean="0">
                <a:solidFill>
                  <a:schemeClr val="tx1"/>
                </a:solidFill>
                <a:effectLst/>
                <a:latin typeface="+mn-lt"/>
                <a:ea typeface="+mn-ea"/>
                <a:cs typeface="+mn-cs"/>
              </a:rPr>
              <a:t> figures to see if any features could  be seen. We can see in the last 3 figures of his Vista lab 5 </a:t>
            </a:r>
            <a:r>
              <a:rPr lang="en-US" sz="1200" kern="1200" baseline="0" dirty="0" err="1" smtClean="0">
                <a:solidFill>
                  <a:schemeClr val="tx1"/>
                </a:solidFill>
                <a:effectLst/>
                <a:latin typeface="+mn-lt"/>
                <a:ea typeface="+mn-ea"/>
                <a:cs typeface="+mn-cs"/>
              </a:rPr>
              <a:t>powerpoint</a:t>
            </a:r>
            <a:r>
              <a:rPr lang="en-US" sz="1200" kern="1200" baseline="0" dirty="0" smtClean="0">
                <a:solidFill>
                  <a:schemeClr val="tx1"/>
                </a:solidFill>
                <a:effectLst/>
                <a:latin typeface="+mn-lt"/>
                <a:ea typeface="+mn-ea"/>
                <a:cs typeface="+mn-cs"/>
              </a:rPr>
              <a:t>, there seems to be clear </a:t>
            </a:r>
            <a:r>
              <a:rPr lang="en-US" sz="1200" kern="1200" baseline="0" dirty="0" err="1" smtClean="0">
                <a:solidFill>
                  <a:schemeClr val="tx1"/>
                </a:solidFill>
                <a:effectLst/>
                <a:latin typeface="+mn-lt"/>
                <a:ea typeface="+mn-ea"/>
                <a:cs typeface="+mn-cs"/>
              </a:rPr>
              <a:t>visiblity</a:t>
            </a:r>
            <a:r>
              <a:rPr lang="en-US" sz="1200" kern="1200" baseline="0" dirty="0" smtClean="0">
                <a:solidFill>
                  <a:schemeClr val="tx1"/>
                </a:solidFill>
                <a:effectLst/>
                <a:latin typeface="+mn-lt"/>
                <a:ea typeface="+mn-ea"/>
                <a:cs typeface="+mn-cs"/>
              </a:rPr>
              <a:t> of a somewhat horizontal reflector in the middle of the section. There is then also a somewhat less clear reflector on the top right. This gives reason to </a:t>
            </a:r>
            <a:r>
              <a:rPr lang="en-US" sz="1200" kern="1200" baseline="0" dirty="0" err="1" smtClean="0">
                <a:solidFill>
                  <a:schemeClr val="tx1"/>
                </a:solidFill>
                <a:effectLst/>
                <a:latin typeface="+mn-lt"/>
                <a:ea typeface="+mn-ea"/>
                <a:cs typeface="+mn-cs"/>
              </a:rPr>
              <a:t>intepret</a:t>
            </a:r>
            <a:r>
              <a:rPr lang="en-US" sz="1200" kern="1200" baseline="0" dirty="0" smtClean="0">
                <a:solidFill>
                  <a:schemeClr val="tx1"/>
                </a:solidFill>
                <a:effectLst/>
                <a:latin typeface="+mn-lt"/>
                <a:ea typeface="+mn-ea"/>
                <a:cs typeface="+mn-cs"/>
              </a:rPr>
              <a:t> this as the two layers we were working with in Vista lab 4 when we picked our velocities. The two horizontal reflection events can be though of as layers perhaps which gives reason to the velocity changes due to medium change. </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p:txBody>
      </p:sp>
      <p:sp>
        <p:nvSpPr>
          <p:cNvPr id="4" name="Slide Number Placeholder 3"/>
          <p:cNvSpPr>
            <a:spLocks noGrp="1"/>
          </p:cNvSpPr>
          <p:nvPr>
            <p:ph type="sldNum" sz="quarter" idx="10"/>
          </p:nvPr>
        </p:nvSpPr>
        <p:spPr/>
        <p:txBody>
          <a:bodyPr/>
          <a:lstStyle/>
          <a:p>
            <a:fld id="{6BA30C84-3EC2-674E-90B5-BFD7584E2A81}" type="slidenum">
              <a:rPr lang="en-US" smtClean="0"/>
              <a:t>33</a:t>
            </a:fld>
            <a:endParaRPr lang="en-US"/>
          </a:p>
        </p:txBody>
      </p:sp>
    </p:spTree>
    <p:extLst>
      <p:ext uri="{BB962C8B-B14F-4D97-AF65-F5344CB8AC3E}">
        <p14:creationId xmlns:p14="http://schemas.microsoft.com/office/powerpoint/2010/main" val="660905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A30C84-3EC2-674E-90B5-BFD7584E2A81}" type="slidenum">
              <a:rPr lang="en-US" smtClean="0"/>
              <a:t>34</a:t>
            </a:fld>
            <a:endParaRPr lang="en-US"/>
          </a:p>
        </p:txBody>
      </p:sp>
    </p:spTree>
    <p:extLst>
      <p:ext uri="{BB962C8B-B14F-4D97-AF65-F5344CB8AC3E}">
        <p14:creationId xmlns:p14="http://schemas.microsoft.com/office/powerpoint/2010/main" val="1410232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Lab</a:t>
            </a:r>
            <a:r>
              <a:rPr lang="en-US" sz="1200" kern="1200" baseline="0" dirty="0" smtClean="0">
                <a:solidFill>
                  <a:schemeClr val="tx1"/>
                </a:solidFill>
                <a:effectLst/>
                <a:latin typeface="+mn-lt"/>
                <a:ea typeface="+mn-ea"/>
                <a:cs typeface="+mn-cs"/>
              </a:rPr>
              <a:t> 1 Part 2 Question 8</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What are the minimum and maximum shot and receiver elevations? 1174m,</a:t>
            </a:r>
            <a:r>
              <a:rPr lang="en-US" sz="1200" kern="1200" baseline="0" dirty="0" smtClean="0">
                <a:solidFill>
                  <a:schemeClr val="tx1"/>
                </a:solidFill>
                <a:effectLst/>
                <a:latin typeface="+mn-lt"/>
                <a:ea typeface="+mn-ea"/>
                <a:cs typeface="+mn-cs"/>
              </a:rPr>
              <a:t> 1250.3m</a:t>
            </a:r>
            <a:endParaRPr lang="en-US" dirty="0" smtClean="0"/>
          </a:p>
          <a:p>
            <a:r>
              <a:rPr lang="en-US" sz="1200" b="1" kern="1200" dirty="0" smtClean="0">
                <a:solidFill>
                  <a:schemeClr val="tx1"/>
                </a:solidFill>
                <a:effectLst/>
                <a:latin typeface="+mn-lt"/>
                <a:ea typeface="+mn-ea"/>
                <a:cs typeface="+mn-cs"/>
              </a:rPr>
              <a:t>ii)  </a:t>
            </a:r>
            <a:r>
              <a:rPr lang="en-US" sz="1200" kern="1200" dirty="0" smtClean="0">
                <a:solidFill>
                  <a:schemeClr val="tx1"/>
                </a:solidFill>
                <a:effectLst/>
                <a:latin typeface="+mn-lt"/>
                <a:ea typeface="+mn-ea"/>
                <a:cs typeface="+mn-cs"/>
              </a:rPr>
              <a:t>What are the group and shot intervals? 10</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6BA30C84-3EC2-674E-90B5-BFD7584E2A81}" type="slidenum">
              <a:rPr lang="en-US" smtClean="0"/>
              <a:t>3</a:t>
            </a:fld>
            <a:endParaRPr lang="en-US"/>
          </a:p>
        </p:txBody>
      </p:sp>
    </p:spTree>
    <p:extLst>
      <p:ext uri="{BB962C8B-B14F-4D97-AF65-F5344CB8AC3E}">
        <p14:creationId xmlns:p14="http://schemas.microsoft.com/office/powerpoint/2010/main" val="845041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Lab</a:t>
            </a:r>
            <a:r>
              <a:rPr lang="en-US" sz="1200" kern="1200" baseline="0" dirty="0" smtClean="0">
                <a:solidFill>
                  <a:schemeClr val="tx1"/>
                </a:solidFill>
                <a:effectLst/>
                <a:latin typeface="+mn-lt"/>
                <a:ea typeface="+mn-ea"/>
                <a:cs typeface="+mn-cs"/>
              </a:rPr>
              <a:t> 1 Part 2 Question 8</a:t>
            </a:r>
            <a:endParaRPr lang="en-US" sz="1200" kern="1200" dirty="0" smtClean="0">
              <a:solidFill>
                <a:schemeClr val="tx1"/>
              </a:solidFill>
              <a:effectLst/>
              <a:latin typeface="+mn-lt"/>
              <a:ea typeface="+mn-ea"/>
              <a:cs typeface="+mn-cs"/>
            </a:endParaRP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iv)  </a:t>
            </a:r>
            <a:r>
              <a:rPr lang="en-US" sz="1200" kern="1200" dirty="0" smtClean="0">
                <a:solidFill>
                  <a:schemeClr val="tx1"/>
                </a:solidFill>
                <a:effectLst/>
                <a:latin typeface="+mn-lt"/>
                <a:ea typeface="+mn-ea"/>
                <a:cs typeface="+mn-cs"/>
              </a:rPr>
              <a:t>Plot your surface display of the line geometry and indicate an area with missing shots. </a:t>
            </a:r>
            <a:endParaRPr lang="en-US" dirty="0" smtClean="0">
              <a:effectLst/>
            </a:endParaRPr>
          </a:p>
          <a:p>
            <a:endParaRPr lang="en-US" dirty="0" smtClean="0"/>
          </a:p>
          <a:p>
            <a:r>
              <a:rPr lang="en-US" dirty="0" smtClean="0"/>
              <a:t>There are missing shots</a:t>
            </a:r>
            <a:r>
              <a:rPr lang="en-US" baseline="0" dirty="0" smtClean="0"/>
              <a:t> roughly between the 689450m </a:t>
            </a:r>
            <a:r>
              <a:rPr lang="mr-IN" baseline="0" dirty="0" smtClean="0"/>
              <a:t>–</a:t>
            </a:r>
            <a:r>
              <a:rPr lang="en-US" baseline="0" dirty="0" smtClean="0"/>
              <a:t> 689550m location on the east-west line </a:t>
            </a:r>
            <a:endParaRPr lang="en-US" dirty="0"/>
          </a:p>
        </p:txBody>
      </p:sp>
      <p:sp>
        <p:nvSpPr>
          <p:cNvPr id="4" name="Slide Number Placeholder 3"/>
          <p:cNvSpPr>
            <a:spLocks noGrp="1"/>
          </p:cNvSpPr>
          <p:nvPr>
            <p:ph type="sldNum" sz="quarter" idx="10"/>
          </p:nvPr>
        </p:nvSpPr>
        <p:spPr/>
        <p:txBody>
          <a:bodyPr/>
          <a:lstStyle/>
          <a:p>
            <a:fld id="{6BA30C84-3EC2-674E-90B5-BFD7584E2A81}" type="slidenum">
              <a:rPr lang="en-US" smtClean="0"/>
              <a:t>4</a:t>
            </a:fld>
            <a:endParaRPr lang="en-US"/>
          </a:p>
        </p:txBody>
      </p:sp>
    </p:spTree>
    <p:extLst>
      <p:ext uri="{BB962C8B-B14F-4D97-AF65-F5344CB8AC3E}">
        <p14:creationId xmlns:p14="http://schemas.microsoft.com/office/powerpoint/2010/main" val="1350702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A30C84-3EC2-674E-90B5-BFD7584E2A81}" type="slidenum">
              <a:rPr lang="en-US" smtClean="0"/>
              <a:t>5</a:t>
            </a:fld>
            <a:endParaRPr lang="en-US"/>
          </a:p>
        </p:txBody>
      </p:sp>
    </p:spTree>
    <p:extLst>
      <p:ext uri="{BB962C8B-B14F-4D97-AF65-F5344CB8AC3E}">
        <p14:creationId xmlns:p14="http://schemas.microsoft.com/office/powerpoint/2010/main" val="1991388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 2 Question</a:t>
            </a:r>
            <a:r>
              <a:rPr lang="en-US" baseline="0" dirty="0" smtClean="0"/>
              <a:t> 1</a:t>
            </a:r>
          </a:p>
          <a:p>
            <a:r>
              <a:rPr lang="en-US" dirty="0" smtClean="0"/>
              <a:t>Using</a:t>
            </a:r>
            <a:r>
              <a:rPr lang="en-US" baseline="0" dirty="0" smtClean="0"/>
              <a:t> AGC gain produced a better shot record compared to exponential shot records which emphasized the airwave reflections too much </a:t>
            </a:r>
            <a:endParaRPr lang="en-US" dirty="0"/>
          </a:p>
        </p:txBody>
      </p:sp>
      <p:sp>
        <p:nvSpPr>
          <p:cNvPr id="4" name="Slide Number Placeholder 3"/>
          <p:cNvSpPr>
            <a:spLocks noGrp="1"/>
          </p:cNvSpPr>
          <p:nvPr>
            <p:ph type="sldNum" sz="quarter" idx="10"/>
          </p:nvPr>
        </p:nvSpPr>
        <p:spPr/>
        <p:txBody>
          <a:bodyPr/>
          <a:lstStyle/>
          <a:p>
            <a:fld id="{6BA30C84-3EC2-674E-90B5-BFD7584E2A81}" type="slidenum">
              <a:rPr lang="en-US" smtClean="0"/>
              <a:t>7</a:t>
            </a:fld>
            <a:endParaRPr lang="en-US"/>
          </a:p>
        </p:txBody>
      </p:sp>
    </p:spTree>
    <p:extLst>
      <p:ext uri="{BB962C8B-B14F-4D97-AF65-F5344CB8AC3E}">
        <p14:creationId xmlns:p14="http://schemas.microsoft.com/office/powerpoint/2010/main" val="1144650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a:t>
            </a:r>
            <a:r>
              <a:rPr lang="en-US" baseline="0" dirty="0" smtClean="0"/>
              <a:t>g exponential time gain enhanced the airwave reflections too much which is counterintuitive and not preferable</a:t>
            </a:r>
            <a:endParaRPr lang="en-US" dirty="0"/>
          </a:p>
        </p:txBody>
      </p:sp>
      <p:sp>
        <p:nvSpPr>
          <p:cNvPr id="4" name="Slide Number Placeholder 3"/>
          <p:cNvSpPr>
            <a:spLocks noGrp="1"/>
          </p:cNvSpPr>
          <p:nvPr>
            <p:ph type="sldNum" sz="quarter" idx="10"/>
          </p:nvPr>
        </p:nvSpPr>
        <p:spPr/>
        <p:txBody>
          <a:bodyPr/>
          <a:lstStyle/>
          <a:p>
            <a:fld id="{6BA30C84-3EC2-674E-90B5-BFD7584E2A81}" type="slidenum">
              <a:rPr lang="en-US" smtClean="0"/>
              <a:t>8</a:t>
            </a:fld>
            <a:endParaRPr lang="en-US"/>
          </a:p>
        </p:txBody>
      </p:sp>
    </p:spTree>
    <p:extLst>
      <p:ext uri="{BB962C8B-B14F-4D97-AF65-F5344CB8AC3E}">
        <p14:creationId xmlns:p14="http://schemas.microsoft.com/office/powerpoint/2010/main" val="1762608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BA30C84-3EC2-674E-90B5-BFD7584E2A81}" type="slidenum">
              <a:rPr lang="en-US" smtClean="0"/>
              <a:t>9</a:t>
            </a:fld>
            <a:endParaRPr lang="en-US"/>
          </a:p>
        </p:txBody>
      </p:sp>
    </p:spTree>
    <p:extLst>
      <p:ext uri="{BB962C8B-B14F-4D97-AF65-F5344CB8AC3E}">
        <p14:creationId xmlns:p14="http://schemas.microsoft.com/office/powerpoint/2010/main" val="1868806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Lab</a:t>
            </a:r>
            <a:r>
              <a:rPr lang="en-US" baseline="0" dirty="0" smtClean="0"/>
              <a:t> 2 Question 2d</a:t>
            </a:r>
            <a:endParaRPr lang="en-US" baseline="0" dirty="0"/>
          </a:p>
          <a:p>
            <a:r>
              <a:rPr lang="en-US" baseline="0" dirty="0" smtClean="0"/>
              <a:t>Noticing the vertical axis, the magnitude has gotten smaller</a:t>
            </a:r>
          </a:p>
        </p:txBody>
      </p:sp>
      <p:sp>
        <p:nvSpPr>
          <p:cNvPr id="4" name="Slide Number Placeholder 3"/>
          <p:cNvSpPr>
            <a:spLocks noGrp="1"/>
          </p:cNvSpPr>
          <p:nvPr>
            <p:ph type="sldNum" sz="quarter" idx="10"/>
          </p:nvPr>
        </p:nvSpPr>
        <p:spPr/>
        <p:txBody>
          <a:bodyPr/>
          <a:lstStyle/>
          <a:p>
            <a:fld id="{6BA30C84-3EC2-674E-90B5-BFD7584E2A81}" type="slidenum">
              <a:rPr lang="en-US" smtClean="0"/>
              <a:t>10</a:t>
            </a:fld>
            <a:endParaRPr lang="en-US"/>
          </a:p>
        </p:txBody>
      </p:sp>
    </p:spTree>
    <p:extLst>
      <p:ext uri="{BB962C8B-B14F-4D97-AF65-F5344CB8AC3E}">
        <p14:creationId xmlns:p14="http://schemas.microsoft.com/office/powerpoint/2010/main" val="558625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4/17/17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4/17/17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4/17/17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4/17/17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4/17/17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4/17/17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1.tiff"/></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1.tiff"/></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1.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1.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1.tiff"/></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1.tiff"/></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3" Type="http://schemas.openxmlformats.org/officeDocument/2006/relationships/hyperlink" Target="http://wiki.seg.org/wiki/Residual_statics_corrections" TargetMode="External"/><Relationship Id="rId4" Type="http://schemas.openxmlformats.org/officeDocument/2006/relationships/hyperlink" Target="https://en.wikipedia.org/wiki/Normal_moveout" TargetMode="External"/><Relationship Id="rId5" Type="http://schemas.openxmlformats.org/officeDocument/2006/relationships/hyperlink" Target="NULL" TargetMode="External"/><Relationship Id="rId6" Type="http://schemas.openxmlformats.org/officeDocument/2006/relationships/hyperlink" Target="NULL"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024" y="1231640"/>
            <a:ext cx="9657151" cy="2341037"/>
          </a:xfrm>
        </p:spPr>
        <p:txBody>
          <a:bodyPr>
            <a:normAutofit/>
          </a:bodyPr>
          <a:lstStyle/>
          <a:p>
            <a:r>
              <a:rPr lang="en-CA" dirty="0" smtClean="0">
                <a:latin typeface="Avenir Book" charset="0"/>
                <a:ea typeface="Avenir Book" charset="0"/>
                <a:cs typeface="Avenir Book" charset="0"/>
              </a:rPr>
              <a:t>Interpreting shot gathers via Vista - GOPH 557 Lab2</a:t>
            </a:r>
            <a:endParaRPr lang="en-US" dirty="0">
              <a:latin typeface="Avenir Book" charset="0"/>
              <a:ea typeface="Avenir Book" charset="0"/>
              <a:cs typeface="Avenir Book" charset="0"/>
            </a:endParaRPr>
          </a:p>
        </p:txBody>
      </p:sp>
      <p:sp>
        <p:nvSpPr>
          <p:cNvPr id="3" name="Subtitle 2"/>
          <p:cNvSpPr>
            <a:spLocks noGrp="1"/>
          </p:cNvSpPr>
          <p:nvPr>
            <p:ph type="subTitle" idx="1"/>
          </p:nvPr>
        </p:nvSpPr>
        <p:spPr>
          <a:xfrm>
            <a:off x="10274173" y="5731717"/>
            <a:ext cx="4707326" cy="1126283"/>
          </a:xfrm>
        </p:spPr>
        <p:txBody>
          <a:bodyPr>
            <a:normAutofit fontScale="92500" lnSpcReduction="20000"/>
          </a:bodyPr>
          <a:lstStyle/>
          <a:p>
            <a:r>
              <a:rPr lang="en-US" sz="1400" b="1" dirty="0" err="1" smtClean="0"/>
              <a:t>Danel</a:t>
            </a:r>
            <a:r>
              <a:rPr lang="en-US" sz="1400" b="1" dirty="0" smtClean="0"/>
              <a:t> </a:t>
            </a:r>
            <a:r>
              <a:rPr lang="en-US" sz="1400" b="1" dirty="0" err="1" smtClean="0"/>
              <a:t>Trad</a:t>
            </a:r>
            <a:endParaRPr lang="en-US" sz="1400" b="1" dirty="0" smtClean="0"/>
          </a:p>
          <a:p>
            <a:r>
              <a:rPr lang="en-US" sz="1400" b="1" dirty="0" smtClean="0"/>
              <a:t>Mathew Vernon </a:t>
            </a:r>
          </a:p>
          <a:p>
            <a:r>
              <a:rPr lang="en-US" sz="1400" b="1" dirty="0" smtClean="0"/>
              <a:t>Safian Qureshi </a:t>
            </a:r>
          </a:p>
          <a:p>
            <a:r>
              <a:rPr lang="en-US" sz="1400" b="1" dirty="0" smtClean="0"/>
              <a:t>ID: 10086638</a:t>
            </a:r>
            <a:endParaRPr lang="en-US" sz="1400" b="1" dirty="0"/>
          </a:p>
        </p:txBody>
      </p:sp>
      <p:pic>
        <p:nvPicPr>
          <p:cNvPr id="5" name="Picture 4"/>
          <p:cNvPicPr>
            <a:picLocks noChangeAspect="1"/>
          </p:cNvPicPr>
          <p:nvPr/>
        </p:nvPicPr>
        <p:blipFill>
          <a:blip r:embed="rId3"/>
          <a:stretch>
            <a:fillRect/>
          </a:stretch>
        </p:blipFill>
        <p:spPr>
          <a:xfrm>
            <a:off x="-61644" y="4202131"/>
            <a:ext cx="1563262" cy="984276"/>
          </a:xfrm>
          <a:prstGeom prst="rect">
            <a:avLst/>
          </a:prstGeom>
        </p:spPr>
      </p:pic>
    </p:spTree>
    <p:extLst>
      <p:ext uri="{BB962C8B-B14F-4D97-AF65-F5344CB8AC3E}">
        <p14:creationId xmlns:p14="http://schemas.microsoft.com/office/powerpoint/2010/main" val="638300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2512" y="0"/>
            <a:ext cx="8911687" cy="1280890"/>
          </a:xfrm>
        </p:spPr>
        <p:txBody>
          <a:bodyPr/>
          <a:lstStyle/>
          <a:p>
            <a:r>
              <a:rPr lang="en-US" dirty="0" smtClean="0"/>
              <a:t>lab2part2question2.PNG</a:t>
            </a:r>
            <a:br>
              <a:rPr lang="en-US" dirty="0" smtClean="0"/>
            </a:br>
            <a:r>
              <a:rPr lang="en-US" dirty="0" err="1" smtClean="0"/>
              <a:t>deconvolved</a:t>
            </a:r>
            <a:r>
              <a:rPr lang="en-US" dirty="0" smtClean="0"/>
              <a:t> shot amplitude spectrum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9310" y="1280890"/>
            <a:ext cx="10998089" cy="5533812"/>
          </a:xfrm>
        </p:spPr>
      </p:pic>
      <p:pic>
        <p:nvPicPr>
          <p:cNvPr id="5" name="Picture 4"/>
          <p:cNvPicPr>
            <a:picLocks noChangeAspect="1"/>
          </p:cNvPicPr>
          <p:nvPr/>
        </p:nvPicPr>
        <p:blipFill>
          <a:blip r:embed="rId4"/>
          <a:stretch>
            <a:fillRect/>
          </a:stretch>
        </p:blipFill>
        <p:spPr>
          <a:xfrm>
            <a:off x="92466" y="516281"/>
            <a:ext cx="1212351" cy="763332"/>
          </a:xfrm>
          <a:prstGeom prst="rect">
            <a:avLst/>
          </a:prstGeom>
        </p:spPr>
      </p:pic>
    </p:spTree>
    <p:extLst>
      <p:ext uri="{BB962C8B-B14F-4D97-AF65-F5344CB8AC3E}">
        <p14:creationId xmlns:p14="http://schemas.microsoft.com/office/powerpoint/2010/main" val="1534506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5469" y="0"/>
            <a:ext cx="8911687" cy="1280890"/>
          </a:xfrm>
        </p:spPr>
        <p:txBody>
          <a:bodyPr/>
          <a:lstStyle/>
          <a:p>
            <a:r>
              <a:rPr lang="en-US" dirty="0" smtClean="0"/>
              <a:t>lab2part2question3.PNG</a:t>
            </a:r>
            <a:br>
              <a:rPr lang="en-US" dirty="0" smtClean="0"/>
            </a:br>
            <a:r>
              <a:rPr lang="en-US" dirty="0" err="1" smtClean="0"/>
              <a:t>deconvolved</a:t>
            </a:r>
            <a:r>
              <a:rPr lang="en-US" dirty="0" smtClean="0"/>
              <a:t> shot 228</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74" y="1280891"/>
            <a:ext cx="11154220" cy="5577110"/>
          </a:xfrm>
        </p:spPr>
      </p:pic>
      <p:pic>
        <p:nvPicPr>
          <p:cNvPr id="5" name="Picture 4"/>
          <p:cNvPicPr>
            <a:picLocks noChangeAspect="1"/>
          </p:cNvPicPr>
          <p:nvPr/>
        </p:nvPicPr>
        <p:blipFill>
          <a:blip r:embed="rId4"/>
          <a:stretch>
            <a:fillRect/>
          </a:stretch>
        </p:blipFill>
        <p:spPr>
          <a:xfrm>
            <a:off x="92466" y="516281"/>
            <a:ext cx="1212351" cy="763332"/>
          </a:xfrm>
          <a:prstGeom prst="rect">
            <a:avLst/>
          </a:prstGeom>
        </p:spPr>
      </p:pic>
    </p:spTree>
    <p:extLst>
      <p:ext uri="{BB962C8B-B14F-4D97-AF65-F5344CB8AC3E}">
        <p14:creationId xmlns:p14="http://schemas.microsoft.com/office/powerpoint/2010/main" val="1319275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1447" y="329642"/>
            <a:ext cx="8911687" cy="1280890"/>
          </a:xfrm>
        </p:spPr>
        <p:txBody>
          <a:bodyPr/>
          <a:lstStyle/>
          <a:p>
            <a:r>
              <a:rPr lang="en-US" dirty="0"/>
              <a:t>lab2part3question1.PNG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275" y="1478834"/>
            <a:ext cx="10861337" cy="5379166"/>
          </a:xfrm>
        </p:spPr>
      </p:pic>
      <p:pic>
        <p:nvPicPr>
          <p:cNvPr id="5" name="Picture 4"/>
          <p:cNvPicPr>
            <a:picLocks noChangeAspect="1"/>
          </p:cNvPicPr>
          <p:nvPr/>
        </p:nvPicPr>
        <p:blipFill>
          <a:blip r:embed="rId4"/>
          <a:stretch>
            <a:fillRect/>
          </a:stretch>
        </p:blipFill>
        <p:spPr>
          <a:xfrm>
            <a:off x="92466" y="516281"/>
            <a:ext cx="1212351" cy="763332"/>
          </a:xfrm>
          <a:prstGeom prst="rect">
            <a:avLst/>
          </a:prstGeom>
        </p:spPr>
      </p:pic>
    </p:spTree>
    <p:extLst>
      <p:ext uri="{BB962C8B-B14F-4D97-AF65-F5344CB8AC3E}">
        <p14:creationId xmlns:p14="http://schemas.microsoft.com/office/powerpoint/2010/main" val="298538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lab2part3question2.PNG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2922" y="1462154"/>
            <a:ext cx="10791690" cy="5395846"/>
          </a:xfrm>
        </p:spPr>
      </p:pic>
      <p:pic>
        <p:nvPicPr>
          <p:cNvPr id="5" name="Picture 4"/>
          <p:cNvPicPr>
            <a:picLocks noChangeAspect="1"/>
          </p:cNvPicPr>
          <p:nvPr/>
        </p:nvPicPr>
        <p:blipFill>
          <a:blip r:embed="rId4"/>
          <a:stretch>
            <a:fillRect/>
          </a:stretch>
        </p:blipFill>
        <p:spPr>
          <a:xfrm>
            <a:off x="92466" y="516281"/>
            <a:ext cx="1212351" cy="763332"/>
          </a:xfrm>
          <a:prstGeom prst="rect">
            <a:avLst/>
          </a:prstGeom>
        </p:spPr>
      </p:pic>
    </p:spTree>
    <p:extLst>
      <p:ext uri="{BB962C8B-B14F-4D97-AF65-F5344CB8AC3E}">
        <p14:creationId xmlns:p14="http://schemas.microsoft.com/office/powerpoint/2010/main" val="1020400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8423" y="0"/>
            <a:ext cx="8911687" cy="1280890"/>
          </a:xfrm>
        </p:spPr>
        <p:txBody>
          <a:bodyPr/>
          <a:lstStyle/>
          <a:p>
            <a:r>
              <a:rPr lang="en-US" dirty="0" smtClean="0"/>
              <a:t>lab2part4question1.PNG</a:t>
            </a:r>
            <a:br>
              <a:rPr lang="en-US" dirty="0" smtClean="0"/>
            </a:br>
            <a:r>
              <a:rPr lang="en-US" dirty="0" smtClean="0"/>
              <a:t>autocorrelation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0414" y="1759681"/>
            <a:ext cx="10014947" cy="5033857"/>
          </a:xfrm>
        </p:spPr>
      </p:pic>
      <p:pic>
        <p:nvPicPr>
          <p:cNvPr id="5" name="Picture 4"/>
          <p:cNvPicPr>
            <a:picLocks noChangeAspect="1"/>
          </p:cNvPicPr>
          <p:nvPr/>
        </p:nvPicPr>
        <p:blipFill>
          <a:blip r:embed="rId4"/>
          <a:stretch>
            <a:fillRect/>
          </a:stretch>
        </p:blipFill>
        <p:spPr>
          <a:xfrm>
            <a:off x="92466" y="516281"/>
            <a:ext cx="1212351" cy="763332"/>
          </a:xfrm>
          <a:prstGeom prst="rect">
            <a:avLst/>
          </a:prstGeom>
        </p:spPr>
      </p:pic>
    </p:spTree>
    <p:extLst>
      <p:ext uri="{BB962C8B-B14F-4D97-AF65-F5344CB8AC3E}">
        <p14:creationId xmlns:p14="http://schemas.microsoft.com/office/powerpoint/2010/main" val="1305465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1068" y="0"/>
            <a:ext cx="8911687" cy="1280890"/>
          </a:xfrm>
        </p:spPr>
        <p:txBody>
          <a:bodyPr/>
          <a:lstStyle/>
          <a:p>
            <a:r>
              <a:rPr lang="en-US" dirty="0" smtClean="0"/>
              <a:t>lab2part5length10amplitude.PNG</a:t>
            </a:r>
            <a:br>
              <a:rPr lang="en-US" dirty="0" smtClean="0"/>
            </a:br>
            <a:r>
              <a:rPr lang="en-US" dirty="0" smtClean="0"/>
              <a:t>testing different </a:t>
            </a:r>
            <a:r>
              <a:rPr lang="en-US" dirty="0" err="1" smtClean="0"/>
              <a:t>decon</a:t>
            </a:r>
            <a:r>
              <a:rPr lang="en-US" dirty="0" smtClean="0"/>
              <a:t> lengths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7856" y="1624588"/>
            <a:ext cx="10422891" cy="5233412"/>
          </a:xfrm>
        </p:spPr>
      </p:pic>
      <p:pic>
        <p:nvPicPr>
          <p:cNvPr id="5" name="Picture 4"/>
          <p:cNvPicPr>
            <a:picLocks noChangeAspect="1"/>
          </p:cNvPicPr>
          <p:nvPr/>
        </p:nvPicPr>
        <p:blipFill>
          <a:blip r:embed="rId3"/>
          <a:stretch>
            <a:fillRect/>
          </a:stretch>
        </p:blipFill>
        <p:spPr>
          <a:xfrm>
            <a:off x="92466" y="516281"/>
            <a:ext cx="1212351" cy="763332"/>
          </a:xfrm>
          <a:prstGeom prst="rect">
            <a:avLst/>
          </a:prstGeom>
        </p:spPr>
      </p:pic>
    </p:spTree>
    <p:extLst>
      <p:ext uri="{BB962C8B-B14F-4D97-AF65-F5344CB8AC3E}">
        <p14:creationId xmlns:p14="http://schemas.microsoft.com/office/powerpoint/2010/main" val="122455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lab2part5length10data.PNG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456" y="1308203"/>
            <a:ext cx="11117155" cy="5549797"/>
          </a:xfrm>
        </p:spPr>
      </p:pic>
      <p:pic>
        <p:nvPicPr>
          <p:cNvPr id="5" name="Picture 4"/>
          <p:cNvPicPr>
            <a:picLocks noChangeAspect="1"/>
          </p:cNvPicPr>
          <p:nvPr/>
        </p:nvPicPr>
        <p:blipFill>
          <a:blip r:embed="rId3"/>
          <a:stretch>
            <a:fillRect/>
          </a:stretch>
        </p:blipFill>
        <p:spPr>
          <a:xfrm>
            <a:off x="92466" y="516281"/>
            <a:ext cx="1212351" cy="763332"/>
          </a:xfrm>
          <a:prstGeom prst="rect">
            <a:avLst/>
          </a:prstGeom>
        </p:spPr>
      </p:pic>
    </p:spTree>
    <p:extLst>
      <p:ext uri="{BB962C8B-B14F-4D97-AF65-F5344CB8AC3E}">
        <p14:creationId xmlns:p14="http://schemas.microsoft.com/office/powerpoint/2010/main" val="822910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lab2part5length20amplitude.PNG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2887" y="1466922"/>
            <a:ext cx="10770805" cy="5391078"/>
          </a:xfrm>
        </p:spPr>
      </p:pic>
      <p:pic>
        <p:nvPicPr>
          <p:cNvPr id="5" name="Picture 4"/>
          <p:cNvPicPr>
            <a:picLocks noChangeAspect="1"/>
          </p:cNvPicPr>
          <p:nvPr/>
        </p:nvPicPr>
        <p:blipFill>
          <a:blip r:embed="rId3"/>
          <a:stretch>
            <a:fillRect/>
          </a:stretch>
        </p:blipFill>
        <p:spPr>
          <a:xfrm>
            <a:off x="92466" y="516281"/>
            <a:ext cx="1212351" cy="763332"/>
          </a:xfrm>
          <a:prstGeom prst="rect">
            <a:avLst/>
          </a:prstGeom>
        </p:spPr>
      </p:pic>
    </p:spTree>
    <p:extLst>
      <p:ext uri="{BB962C8B-B14F-4D97-AF65-F5344CB8AC3E}">
        <p14:creationId xmlns:p14="http://schemas.microsoft.com/office/powerpoint/2010/main" val="856708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lab2part5length20data.PNG</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1410" y="1441342"/>
            <a:ext cx="10833315" cy="5416658"/>
          </a:xfrm>
        </p:spPr>
      </p:pic>
      <p:pic>
        <p:nvPicPr>
          <p:cNvPr id="4" name="Picture 3"/>
          <p:cNvPicPr>
            <a:picLocks noChangeAspect="1"/>
          </p:cNvPicPr>
          <p:nvPr/>
        </p:nvPicPr>
        <p:blipFill>
          <a:blip r:embed="rId3"/>
          <a:stretch>
            <a:fillRect/>
          </a:stretch>
        </p:blipFill>
        <p:spPr>
          <a:xfrm>
            <a:off x="92466" y="516281"/>
            <a:ext cx="1212351" cy="763332"/>
          </a:xfrm>
          <a:prstGeom prst="rect">
            <a:avLst/>
          </a:prstGeom>
        </p:spPr>
      </p:pic>
    </p:spTree>
    <p:extLst>
      <p:ext uri="{BB962C8B-B14F-4D97-AF65-F5344CB8AC3E}">
        <p14:creationId xmlns:p14="http://schemas.microsoft.com/office/powerpoint/2010/main" val="1970734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316" y="828808"/>
            <a:ext cx="12026684" cy="6029192"/>
          </a:xfrm>
        </p:spPr>
      </p:pic>
      <p:sp>
        <p:nvSpPr>
          <p:cNvPr id="4" name="TextBox 3"/>
          <p:cNvSpPr txBox="1"/>
          <p:nvPr/>
        </p:nvSpPr>
        <p:spPr>
          <a:xfrm>
            <a:off x="3661811" y="0"/>
            <a:ext cx="4087979" cy="369332"/>
          </a:xfrm>
          <a:prstGeom prst="rect">
            <a:avLst/>
          </a:prstGeom>
          <a:noFill/>
        </p:spPr>
        <p:txBody>
          <a:bodyPr wrap="none" rtlCol="0">
            <a:spAutoFit/>
          </a:bodyPr>
          <a:lstStyle/>
          <a:p>
            <a:r>
              <a:rPr lang="en-US" dirty="0"/>
              <a:t>lab2part5length100amplitude.PNG</a:t>
            </a:r>
          </a:p>
        </p:txBody>
      </p:sp>
      <p:pic>
        <p:nvPicPr>
          <p:cNvPr id="6" name="Picture 5"/>
          <p:cNvPicPr>
            <a:picLocks noChangeAspect="1"/>
          </p:cNvPicPr>
          <p:nvPr/>
        </p:nvPicPr>
        <p:blipFill>
          <a:blip r:embed="rId3"/>
          <a:stretch>
            <a:fillRect/>
          </a:stretch>
        </p:blipFill>
        <p:spPr>
          <a:xfrm>
            <a:off x="92466" y="516281"/>
            <a:ext cx="1212351" cy="763332"/>
          </a:xfrm>
          <a:prstGeom prst="rect">
            <a:avLst/>
          </a:prstGeom>
        </p:spPr>
      </p:pic>
    </p:spTree>
    <p:extLst>
      <p:ext uri="{BB962C8B-B14F-4D97-AF65-F5344CB8AC3E}">
        <p14:creationId xmlns:p14="http://schemas.microsoft.com/office/powerpoint/2010/main" val="1495663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lab1part1.PNG </a:t>
            </a:r>
            <a:endParaRPr lang="en-US" dirty="0"/>
          </a:p>
        </p:txBody>
      </p:sp>
      <p:pic>
        <p:nvPicPr>
          <p:cNvPr id="4" name="Picture 3"/>
          <p:cNvPicPr>
            <a:picLocks noChangeAspect="1"/>
          </p:cNvPicPr>
          <p:nvPr/>
        </p:nvPicPr>
        <p:blipFill>
          <a:blip r:embed="rId3"/>
          <a:stretch>
            <a:fillRect/>
          </a:stretch>
        </p:blipFill>
        <p:spPr>
          <a:xfrm>
            <a:off x="92466" y="516281"/>
            <a:ext cx="1212351" cy="763332"/>
          </a:xfrm>
          <a:prstGeom prst="rect">
            <a:avLst/>
          </a:prstGeom>
        </p:spPr>
      </p:pic>
      <p:sp>
        <p:nvSpPr>
          <p:cNvPr id="6" name="Content Placeholder 2"/>
          <p:cNvSpPr txBox="1">
            <a:spLocks/>
          </p:cNvSpPr>
          <p:nvPr/>
        </p:nvSpPr>
        <p:spPr>
          <a:xfrm>
            <a:off x="7497595" y="1353673"/>
            <a:ext cx="4262510" cy="38404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US" sz="3000" i="1" dirty="0">
              <a:latin typeface="Arial" charset="0"/>
              <a:ea typeface="Arial" charset="0"/>
              <a:cs typeface="Arial" charset="0"/>
            </a:endParaRPr>
          </a:p>
        </p:txBody>
      </p:sp>
      <p:sp>
        <p:nvSpPr>
          <p:cNvPr id="7" name="Content Placeholder 2"/>
          <p:cNvSpPr txBox="1">
            <a:spLocks/>
          </p:cNvSpPr>
          <p:nvPr/>
        </p:nvSpPr>
        <p:spPr>
          <a:xfrm>
            <a:off x="2437042" y="1353674"/>
            <a:ext cx="4416499" cy="26669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CA" sz="3000" dirty="0">
              <a:ea typeface="Arial" charset="0"/>
              <a:cs typeface="Arial" charset="0"/>
            </a:endParaRPr>
          </a:p>
        </p:txBody>
      </p:sp>
      <p:sp>
        <p:nvSpPr>
          <p:cNvPr id="5" name="Rectangle 4"/>
          <p:cNvSpPr/>
          <p:nvPr/>
        </p:nvSpPr>
        <p:spPr>
          <a:xfrm>
            <a:off x="5031061" y="3244334"/>
            <a:ext cx="2129878" cy="369332"/>
          </a:xfrm>
          <a:prstGeom prst="rect">
            <a:avLst/>
          </a:prstGeom>
        </p:spPr>
        <p:txBody>
          <a:bodyPr wrap="none">
            <a:spAutoFit/>
          </a:bodyPr>
          <a:lstStyle/>
          <a:p>
            <a:r>
              <a:rPr lang="mr-IN" dirty="0" err="1">
                <a:solidFill>
                  <a:srgbClr val="000000"/>
                </a:solidFill>
                <a:latin typeface="Helvetica" charset="0"/>
              </a:rPr>
              <a:t>A</a:t>
            </a:r>
            <a:r>
              <a:rPr lang="mr-IN" dirty="0">
                <a:solidFill>
                  <a:srgbClr val="000000"/>
                </a:solidFill>
                <a:latin typeface="Helvetica" charset="0"/>
              </a:rPr>
              <a:t>)1174m, 1250.3m</a:t>
            </a:r>
            <a:endParaRPr lang="mr-IN" dirty="0">
              <a:solidFill>
                <a:srgbClr val="000000"/>
              </a:solidFill>
              <a:effectLst/>
              <a:latin typeface="Helvetica" charset="0"/>
            </a:endParaRPr>
          </a:p>
        </p:txBody>
      </p:sp>
      <p:pic>
        <p:nvPicPr>
          <p:cNvPr id="10" name="Content Placeholder 9"/>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98641" y="1254832"/>
            <a:ext cx="10744223" cy="5531679"/>
          </a:xfrm>
        </p:spPr>
      </p:pic>
    </p:spTree>
    <p:extLst>
      <p:ext uri="{BB962C8B-B14F-4D97-AF65-F5344CB8AC3E}">
        <p14:creationId xmlns:p14="http://schemas.microsoft.com/office/powerpoint/2010/main" val="1145831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08306" y="240617"/>
            <a:ext cx="3486852" cy="369332"/>
          </a:xfrm>
          <a:prstGeom prst="rect">
            <a:avLst/>
          </a:prstGeom>
          <a:noFill/>
        </p:spPr>
        <p:txBody>
          <a:bodyPr wrap="none" rtlCol="0">
            <a:spAutoFit/>
          </a:bodyPr>
          <a:lstStyle/>
          <a:p>
            <a:r>
              <a:rPr lang="en-US" dirty="0"/>
              <a:t>lab2part5length100data.PNG</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3325" y="1318109"/>
            <a:ext cx="11150278" cy="5539891"/>
          </a:xfrm>
        </p:spPr>
      </p:pic>
      <p:pic>
        <p:nvPicPr>
          <p:cNvPr id="5" name="Picture 4"/>
          <p:cNvPicPr>
            <a:picLocks noChangeAspect="1"/>
          </p:cNvPicPr>
          <p:nvPr/>
        </p:nvPicPr>
        <p:blipFill>
          <a:blip r:embed="rId4"/>
          <a:stretch>
            <a:fillRect/>
          </a:stretch>
        </p:blipFill>
        <p:spPr>
          <a:xfrm>
            <a:off x="92466" y="516281"/>
            <a:ext cx="1212351" cy="763332"/>
          </a:xfrm>
          <a:prstGeom prst="rect">
            <a:avLst/>
          </a:prstGeom>
        </p:spPr>
      </p:pic>
    </p:spTree>
    <p:extLst>
      <p:ext uri="{BB962C8B-B14F-4D97-AF65-F5344CB8AC3E}">
        <p14:creationId xmlns:p14="http://schemas.microsoft.com/office/powerpoint/2010/main" val="1298344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761" y="902053"/>
            <a:ext cx="11943239" cy="5955947"/>
          </a:xfrm>
        </p:spPr>
      </p:pic>
      <p:sp>
        <p:nvSpPr>
          <p:cNvPr id="4" name="TextBox 3"/>
          <p:cNvSpPr txBox="1"/>
          <p:nvPr/>
        </p:nvSpPr>
        <p:spPr>
          <a:xfrm>
            <a:off x="3886200" y="0"/>
            <a:ext cx="2018501" cy="646331"/>
          </a:xfrm>
          <a:prstGeom prst="rect">
            <a:avLst/>
          </a:prstGeom>
          <a:noFill/>
        </p:spPr>
        <p:txBody>
          <a:bodyPr wrap="none" rtlCol="0">
            <a:spAutoFit/>
          </a:bodyPr>
          <a:lstStyle/>
          <a:p>
            <a:r>
              <a:rPr lang="en-US" dirty="0" smtClean="0"/>
              <a:t>lab2part6.PNG</a:t>
            </a:r>
          </a:p>
          <a:p>
            <a:r>
              <a:rPr lang="en-US" dirty="0" smtClean="0"/>
              <a:t>All CMP gathers </a:t>
            </a:r>
            <a:endParaRPr lang="en-US" dirty="0"/>
          </a:p>
        </p:txBody>
      </p:sp>
      <p:pic>
        <p:nvPicPr>
          <p:cNvPr id="6" name="Picture 5"/>
          <p:cNvPicPr>
            <a:picLocks noChangeAspect="1"/>
          </p:cNvPicPr>
          <p:nvPr/>
        </p:nvPicPr>
        <p:blipFill>
          <a:blip r:embed="rId4"/>
          <a:stretch>
            <a:fillRect/>
          </a:stretch>
        </p:blipFill>
        <p:spPr>
          <a:xfrm>
            <a:off x="92466" y="516281"/>
            <a:ext cx="1212351" cy="763332"/>
          </a:xfrm>
          <a:prstGeom prst="rect">
            <a:avLst/>
          </a:prstGeom>
        </p:spPr>
      </p:pic>
    </p:spTree>
    <p:extLst>
      <p:ext uri="{BB962C8B-B14F-4D97-AF65-F5344CB8AC3E}">
        <p14:creationId xmlns:p14="http://schemas.microsoft.com/office/powerpoint/2010/main" val="931798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403" y="-100644"/>
            <a:ext cx="8911687" cy="1280890"/>
          </a:xfrm>
        </p:spPr>
        <p:txBody>
          <a:bodyPr/>
          <a:lstStyle/>
          <a:p>
            <a:r>
              <a:rPr lang="en-US" dirty="0" smtClean="0"/>
              <a:t>Lab3part1q5.PNG</a:t>
            </a:r>
            <a:br>
              <a:rPr lang="en-US" dirty="0" smtClean="0"/>
            </a:br>
            <a:r>
              <a:rPr lang="en-US" dirty="0" smtClean="0"/>
              <a:t>FK filter plot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403" y="1180246"/>
            <a:ext cx="6178187" cy="5677754"/>
          </a:xfrm>
          <a:prstGeom prst="rect">
            <a:avLst/>
          </a:prstGeom>
        </p:spPr>
      </p:pic>
      <p:pic>
        <p:nvPicPr>
          <p:cNvPr id="5" name="Picture 4"/>
          <p:cNvPicPr>
            <a:picLocks noChangeAspect="1"/>
          </p:cNvPicPr>
          <p:nvPr/>
        </p:nvPicPr>
        <p:blipFill>
          <a:blip r:embed="rId4"/>
          <a:stretch>
            <a:fillRect/>
          </a:stretch>
        </p:blipFill>
        <p:spPr>
          <a:xfrm>
            <a:off x="92466" y="516281"/>
            <a:ext cx="1212351" cy="763332"/>
          </a:xfrm>
          <a:prstGeom prst="rect">
            <a:avLst/>
          </a:prstGeom>
        </p:spPr>
      </p:pic>
    </p:spTree>
    <p:extLst>
      <p:ext uri="{BB962C8B-B14F-4D97-AF65-F5344CB8AC3E}">
        <p14:creationId xmlns:p14="http://schemas.microsoft.com/office/powerpoint/2010/main" val="1282248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lab3part1q2.PNG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362" y="1501280"/>
            <a:ext cx="9144000" cy="4877142"/>
          </a:xfrm>
          <a:prstGeom prst="rect">
            <a:avLst/>
          </a:prstGeom>
        </p:spPr>
      </p:pic>
      <p:pic>
        <p:nvPicPr>
          <p:cNvPr id="5" name="Picture 4"/>
          <p:cNvPicPr>
            <a:picLocks noChangeAspect="1"/>
          </p:cNvPicPr>
          <p:nvPr/>
        </p:nvPicPr>
        <p:blipFill>
          <a:blip r:embed="rId4"/>
          <a:stretch>
            <a:fillRect/>
          </a:stretch>
        </p:blipFill>
        <p:spPr>
          <a:xfrm>
            <a:off x="92466" y="516281"/>
            <a:ext cx="1212351" cy="763332"/>
          </a:xfrm>
          <a:prstGeom prst="rect">
            <a:avLst/>
          </a:prstGeom>
        </p:spPr>
      </p:pic>
    </p:spTree>
    <p:extLst>
      <p:ext uri="{BB962C8B-B14F-4D97-AF65-F5344CB8AC3E}">
        <p14:creationId xmlns:p14="http://schemas.microsoft.com/office/powerpoint/2010/main" val="759688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lab3part1q3.PNG</a:t>
            </a:r>
            <a:br>
              <a:rPr lang="en-US" dirty="0" smtClean="0"/>
            </a:br>
            <a:r>
              <a:rPr lang="en-US" dirty="0" smtClean="0"/>
              <a:t>filtered FK plot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817" y="1905000"/>
            <a:ext cx="5521012" cy="4993632"/>
          </a:xfrm>
          <a:prstGeom prst="rect">
            <a:avLst/>
          </a:prstGeom>
        </p:spPr>
      </p:pic>
      <p:pic>
        <p:nvPicPr>
          <p:cNvPr id="5" name="Picture 4"/>
          <p:cNvPicPr>
            <a:picLocks noChangeAspect="1"/>
          </p:cNvPicPr>
          <p:nvPr/>
        </p:nvPicPr>
        <p:blipFill>
          <a:blip r:embed="rId3"/>
          <a:stretch>
            <a:fillRect/>
          </a:stretch>
        </p:blipFill>
        <p:spPr>
          <a:xfrm>
            <a:off x="92466" y="516281"/>
            <a:ext cx="1212351" cy="763332"/>
          </a:xfrm>
          <a:prstGeom prst="rect">
            <a:avLst/>
          </a:prstGeom>
        </p:spPr>
      </p:pic>
    </p:spTree>
    <p:extLst>
      <p:ext uri="{BB962C8B-B14F-4D97-AF65-F5344CB8AC3E}">
        <p14:creationId xmlns:p14="http://schemas.microsoft.com/office/powerpoint/2010/main" val="1289262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403" y="203353"/>
            <a:ext cx="8911687" cy="1280890"/>
          </a:xfrm>
        </p:spPr>
        <p:txBody>
          <a:bodyPr/>
          <a:lstStyle/>
          <a:p>
            <a:r>
              <a:rPr lang="en-US" b="1" dirty="0"/>
              <a:t>lab3part2.PNG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69" y="1484243"/>
            <a:ext cx="10852857" cy="5440686"/>
          </a:xfrm>
          <a:prstGeom prst="rect">
            <a:avLst/>
          </a:prstGeom>
        </p:spPr>
      </p:pic>
      <p:pic>
        <p:nvPicPr>
          <p:cNvPr id="5" name="Picture 4"/>
          <p:cNvPicPr>
            <a:picLocks noChangeAspect="1"/>
          </p:cNvPicPr>
          <p:nvPr/>
        </p:nvPicPr>
        <p:blipFill>
          <a:blip r:embed="rId4"/>
          <a:stretch>
            <a:fillRect/>
          </a:stretch>
        </p:blipFill>
        <p:spPr>
          <a:xfrm>
            <a:off x="92466" y="516281"/>
            <a:ext cx="1212351" cy="763332"/>
          </a:xfrm>
          <a:prstGeom prst="rect">
            <a:avLst/>
          </a:prstGeom>
        </p:spPr>
      </p:pic>
    </p:spTree>
    <p:extLst>
      <p:ext uri="{BB962C8B-B14F-4D97-AF65-F5344CB8AC3E}">
        <p14:creationId xmlns:p14="http://schemas.microsoft.com/office/powerpoint/2010/main" val="522671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1000" y="128164"/>
            <a:ext cx="8911687" cy="1280890"/>
          </a:xfrm>
        </p:spPr>
        <p:txBody>
          <a:bodyPr>
            <a:normAutofit fontScale="90000"/>
          </a:bodyPr>
          <a:lstStyle/>
          <a:p>
            <a:r>
              <a:rPr lang="en-US" dirty="0" smtClean="0"/>
              <a:t>lab3part3.PNG</a:t>
            </a:r>
            <a:br>
              <a:rPr lang="en-US" dirty="0" smtClean="0"/>
            </a:br>
            <a:r>
              <a:rPr lang="en-US" dirty="0" err="1" smtClean="0"/>
              <a:t>deconvolved</a:t>
            </a:r>
            <a:r>
              <a:rPr lang="en-US" dirty="0" smtClean="0"/>
              <a:t> shot gather with filter applied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12" y="1409054"/>
            <a:ext cx="11268791" cy="5643296"/>
          </a:xfrm>
          <a:prstGeom prst="rect">
            <a:avLst/>
          </a:prstGeom>
        </p:spPr>
      </p:pic>
      <p:pic>
        <p:nvPicPr>
          <p:cNvPr id="5" name="Picture 4"/>
          <p:cNvPicPr>
            <a:picLocks noChangeAspect="1"/>
          </p:cNvPicPr>
          <p:nvPr/>
        </p:nvPicPr>
        <p:blipFill>
          <a:blip r:embed="rId4"/>
          <a:stretch>
            <a:fillRect/>
          </a:stretch>
        </p:blipFill>
        <p:spPr>
          <a:xfrm>
            <a:off x="92466" y="516281"/>
            <a:ext cx="1212351" cy="763332"/>
          </a:xfrm>
          <a:prstGeom prst="rect">
            <a:avLst/>
          </a:prstGeom>
        </p:spPr>
      </p:pic>
    </p:spTree>
    <p:extLst>
      <p:ext uri="{BB962C8B-B14F-4D97-AF65-F5344CB8AC3E}">
        <p14:creationId xmlns:p14="http://schemas.microsoft.com/office/powerpoint/2010/main" val="1326187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430" y="283148"/>
            <a:ext cx="8911687" cy="1280890"/>
          </a:xfrm>
        </p:spPr>
        <p:txBody>
          <a:bodyPr/>
          <a:lstStyle/>
          <a:p>
            <a:r>
              <a:rPr lang="en-US" dirty="0" smtClean="0"/>
              <a:t>Lab4part2q1.PNG</a:t>
            </a:r>
            <a:endParaRPr lang="en-US" dirty="0"/>
          </a:p>
        </p:txBody>
      </p:sp>
      <p:pic>
        <p:nvPicPr>
          <p:cNvPr id="4" name="Content Placeholder 3" descr="C:\GOPH557_TianYu\CAPTURE\7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3370" y="1205130"/>
            <a:ext cx="9971033" cy="56528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92466" y="516281"/>
            <a:ext cx="1212351" cy="763332"/>
          </a:xfrm>
          <a:prstGeom prst="rect">
            <a:avLst/>
          </a:prstGeom>
        </p:spPr>
      </p:pic>
    </p:spTree>
    <p:extLst>
      <p:ext uri="{BB962C8B-B14F-4D97-AF65-F5344CB8AC3E}">
        <p14:creationId xmlns:p14="http://schemas.microsoft.com/office/powerpoint/2010/main" val="1166274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0313" y="-203387"/>
            <a:ext cx="8911687" cy="1280890"/>
          </a:xfrm>
        </p:spPr>
        <p:txBody>
          <a:bodyPr/>
          <a:lstStyle/>
          <a:p>
            <a:r>
              <a:rPr lang="en-US" dirty="0" smtClean="0"/>
              <a:t>Lab4part2q2.PNG</a:t>
            </a:r>
            <a:br>
              <a:rPr lang="en-US" dirty="0" smtClean="0"/>
            </a:br>
            <a:r>
              <a:rPr lang="en-US" dirty="0" smtClean="0"/>
              <a:t>view statics </a:t>
            </a:r>
            <a:endParaRPr lang="en-US" dirty="0"/>
          </a:p>
        </p:txBody>
      </p:sp>
      <p:sp>
        <p:nvSpPr>
          <p:cNvPr id="3" name="Content Placeholder 2"/>
          <p:cNvSpPr>
            <a:spLocks noGrp="1"/>
          </p:cNvSpPr>
          <p:nvPr>
            <p:ph idx="1"/>
          </p:nvPr>
        </p:nvSpPr>
        <p:spPr/>
        <p:txBody>
          <a:bodyPr/>
          <a:lstStyle/>
          <a:p>
            <a:endParaRPr lang="en-US"/>
          </a:p>
        </p:txBody>
      </p:sp>
      <p:pic>
        <p:nvPicPr>
          <p:cNvPr id="4" name="Picture 2" descr="C:\GOPH557_TianYu\CAPTURE\6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905" y="914181"/>
            <a:ext cx="9867354" cy="60531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92466" y="516281"/>
            <a:ext cx="1212351" cy="763332"/>
          </a:xfrm>
          <a:prstGeom prst="rect">
            <a:avLst/>
          </a:prstGeom>
        </p:spPr>
      </p:pic>
    </p:spTree>
    <p:extLst>
      <p:ext uri="{BB962C8B-B14F-4D97-AF65-F5344CB8AC3E}">
        <p14:creationId xmlns:p14="http://schemas.microsoft.com/office/powerpoint/2010/main" val="734160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2377" y="0"/>
            <a:ext cx="8911687" cy="1280890"/>
          </a:xfrm>
        </p:spPr>
        <p:txBody>
          <a:bodyPr/>
          <a:lstStyle/>
          <a:p>
            <a:r>
              <a:rPr lang="en-US" dirty="0" smtClean="0"/>
              <a:t>Lab4part2q3.PNG</a:t>
            </a:r>
            <a:br>
              <a:rPr lang="en-US" dirty="0" smtClean="0"/>
            </a:br>
            <a:r>
              <a:rPr lang="en-US" dirty="0"/>
              <a:t> view statics </a:t>
            </a:r>
            <a:r>
              <a:rPr lang="en-US" dirty="0" smtClean="0"/>
              <a:t>2</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0895" y="1360878"/>
            <a:ext cx="9985778" cy="5497122"/>
          </a:xfrm>
        </p:spPr>
      </p:pic>
      <p:pic>
        <p:nvPicPr>
          <p:cNvPr id="4" name="Picture 3"/>
          <p:cNvPicPr>
            <a:picLocks noChangeAspect="1"/>
          </p:cNvPicPr>
          <p:nvPr/>
        </p:nvPicPr>
        <p:blipFill>
          <a:blip r:embed="rId3"/>
          <a:stretch>
            <a:fillRect/>
          </a:stretch>
        </p:blipFill>
        <p:spPr>
          <a:xfrm>
            <a:off x="92466" y="516281"/>
            <a:ext cx="1212351" cy="763332"/>
          </a:xfrm>
          <a:prstGeom prst="rect">
            <a:avLst/>
          </a:prstGeom>
        </p:spPr>
      </p:pic>
    </p:spTree>
    <p:extLst>
      <p:ext uri="{BB962C8B-B14F-4D97-AF65-F5344CB8AC3E}">
        <p14:creationId xmlns:p14="http://schemas.microsoft.com/office/powerpoint/2010/main" val="993870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0671" y="257502"/>
            <a:ext cx="8911687" cy="1280890"/>
          </a:xfrm>
        </p:spPr>
        <p:txBody>
          <a:bodyPr/>
          <a:lstStyle/>
          <a:p>
            <a:r>
              <a:rPr lang="en-US" dirty="0"/>
              <a:t>lab1part2.PNG</a:t>
            </a:r>
          </a:p>
        </p:txBody>
      </p:sp>
      <p:pic>
        <p:nvPicPr>
          <p:cNvPr id="4" name="Picture 3"/>
          <p:cNvPicPr>
            <a:picLocks noChangeAspect="1"/>
          </p:cNvPicPr>
          <p:nvPr/>
        </p:nvPicPr>
        <p:blipFill>
          <a:blip r:embed="rId3"/>
          <a:stretch>
            <a:fillRect/>
          </a:stretch>
        </p:blipFill>
        <p:spPr>
          <a:xfrm>
            <a:off x="92466" y="516281"/>
            <a:ext cx="1212351" cy="763332"/>
          </a:xfrm>
          <a:prstGeom prst="rect">
            <a:avLst/>
          </a:prstGeom>
        </p:spPr>
      </p:pic>
      <p:sp>
        <p:nvSpPr>
          <p:cNvPr id="6" name="Content Placeholder 2"/>
          <p:cNvSpPr txBox="1">
            <a:spLocks/>
          </p:cNvSpPr>
          <p:nvPr/>
        </p:nvSpPr>
        <p:spPr>
          <a:xfrm>
            <a:off x="7497595" y="1353673"/>
            <a:ext cx="4262510" cy="38404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US" sz="3000" i="1" dirty="0">
              <a:latin typeface="Arial" charset="0"/>
              <a:ea typeface="Arial" charset="0"/>
              <a:cs typeface="Arial" charset="0"/>
            </a:endParaRPr>
          </a:p>
        </p:txBody>
      </p:sp>
      <p:sp>
        <p:nvSpPr>
          <p:cNvPr id="7" name="Content Placeholder 2"/>
          <p:cNvSpPr txBox="1">
            <a:spLocks/>
          </p:cNvSpPr>
          <p:nvPr/>
        </p:nvSpPr>
        <p:spPr>
          <a:xfrm>
            <a:off x="2437042" y="1353674"/>
            <a:ext cx="4416499" cy="266699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CA" sz="3000" dirty="0">
              <a:ea typeface="Arial" charset="0"/>
              <a:cs typeface="Arial"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430" y="1169677"/>
            <a:ext cx="10887182" cy="5701989"/>
          </a:xfrm>
          <a:prstGeom prst="rect">
            <a:avLst/>
          </a:prstGeom>
        </p:spPr>
      </p:pic>
    </p:spTree>
    <p:extLst>
      <p:ext uri="{BB962C8B-B14F-4D97-AF65-F5344CB8AC3E}">
        <p14:creationId xmlns:p14="http://schemas.microsoft.com/office/powerpoint/2010/main" val="464889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2891" y="168912"/>
            <a:ext cx="8911687" cy="1280890"/>
          </a:xfrm>
        </p:spPr>
        <p:txBody>
          <a:bodyPr/>
          <a:lstStyle/>
          <a:p>
            <a:r>
              <a:rPr lang="en-US" dirty="0" smtClean="0"/>
              <a:t>Lab4part3.PNG</a:t>
            </a:r>
            <a:r>
              <a:rPr lang="en-US" dirty="0"/>
              <a:t/>
            </a:r>
            <a:br>
              <a:rPr lang="en-US" dirty="0"/>
            </a:br>
            <a:r>
              <a:rPr lang="en-US" dirty="0" smtClean="0"/>
              <a:t>new stack no statics applied </a:t>
            </a:r>
            <a:endParaRPr lang="en-US" dirty="0"/>
          </a:p>
        </p:txBody>
      </p:sp>
      <p:sp>
        <p:nvSpPr>
          <p:cNvPr id="3" name="Content Placeholder 2"/>
          <p:cNvSpPr>
            <a:spLocks noGrp="1"/>
          </p:cNvSpPr>
          <p:nvPr>
            <p:ph idx="1"/>
          </p:nvPr>
        </p:nvSpPr>
        <p:spPr/>
        <p:txBody>
          <a:bodyPr/>
          <a:lstStyle/>
          <a:p>
            <a:endParaRPr lang="en-US"/>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984" y="1449802"/>
            <a:ext cx="9648318" cy="5408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3"/>
          <a:stretch>
            <a:fillRect/>
          </a:stretch>
        </p:blipFill>
        <p:spPr>
          <a:xfrm>
            <a:off x="92466" y="516281"/>
            <a:ext cx="1212351" cy="763332"/>
          </a:xfrm>
          <a:prstGeom prst="rect">
            <a:avLst/>
          </a:prstGeom>
        </p:spPr>
      </p:pic>
    </p:spTree>
    <p:extLst>
      <p:ext uri="{BB962C8B-B14F-4D97-AF65-F5344CB8AC3E}">
        <p14:creationId xmlns:p14="http://schemas.microsoft.com/office/powerpoint/2010/main" val="1744021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9420" y="112666"/>
            <a:ext cx="8911687" cy="1280890"/>
          </a:xfrm>
        </p:spPr>
        <p:txBody>
          <a:bodyPr/>
          <a:lstStyle/>
          <a:p>
            <a:r>
              <a:rPr lang="en-US" dirty="0" smtClean="0"/>
              <a:t>Lab4part4.PNG</a:t>
            </a:r>
            <a:br>
              <a:rPr lang="en-US" dirty="0" smtClean="0"/>
            </a:br>
            <a:r>
              <a:rPr lang="en-US" dirty="0" smtClean="0"/>
              <a:t>refraction and elevation</a:t>
            </a:r>
            <a:endParaRPr lang="en-US" dirty="0"/>
          </a:p>
        </p:txBody>
      </p:sp>
      <p:pic>
        <p:nvPicPr>
          <p:cNvPr id="4" name="Picture 5" descr="C:\GOPH557_TianYu\CAPTURE\77.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24366" y="1264555"/>
            <a:ext cx="9973208" cy="56069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92466" y="516281"/>
            <a:ext cx="1212351" cy="763332"/>
          </a:xfrm>
          <a:prstGeom prst="rect">
            <a:avLst/>
          </a:prstGeom>
        </p:spPr>
      </p:pic>
    </p:spTree>
    <p:extLst>
      <p:ext uri="{BB962C8B-B14F-4D97-AF65-F5344CB8AC3E}">
        <p14:creationId xmlns:p14="http://schemas.microsoft.com/office/powerpoint/2010/main" val="772430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descr="C:\GOPH557_TianYu\CAPTURE\7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303" y="1241456"/>
            <a:ext cx="9863491" cy="561654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2592388" y="190500"/>
            <a:ext cx="8912225" cy="1281113"/>
          </a:xfrm>
        </p:spPr>
        <p:txBody>
          <a:bodyPr/>
          <a:lstStyle/>
          <a:p>
            <a:r>
              <a:rPr lang="en-US" dirty="0" smtClean="0"/>
              <a:t>Lab4part4.PNG</a:t>
            </a:r>
            <a:br>
              <a:rPr lang="en-US" dirty="0" smtClean="0"/>
            </a:br>
            <a:r>
              <a:rPr lang="en-US" dirty="0" smtClean="0"/>
              <a:t>residual also applied </a:t>
            </a:r>
            <a:endParaRPr lang="en-US" dirty="0"/>
          </a:p>
        </p:txBody>
      </p:sp>
      <p:pic>
        <p:nvPicPr>
          <p:cNvPr id="6" name="Picture 5"/>
          <p:cNvPicPr>
            <a:picLocks noChangeAspect="1"/>
          </p:cNvPicPr>
          <p:nvPr/>
        </p:nvPicPr>
        <p:blipFill>
          <a:blip r:embed="rId4"/>
          <a:stretch>
            <a:fillRect/>
          </a:stretch>
        </p:blipFill>
        <p:spPr>
          <a:xfrm>
            <a:off x="92466" y="516281"/>
            <a:ext cx="1212351" cy="763332"/>
          </a:xfrm>
          <a:prstGeom prst="rect">
            <a:avLst/>
          </a:prstGeom>
        </p:spPr>
      </p:pic>
    </p:spTree>
    <p:extLst>
      <p:ext uri="{BB962C8B-B14F-4D97-AF65-F5344CB8AC3E}">
        <p14:creationId xmlns:p14="http://schemas.microsoft.com/office/powerpoint/2010/main" val="706985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908" y="0"/>
            <a:ext cx="8911687" cy="1280890"/>
          </a:xfrm>
        </p:spPr>
        <p:txBody>
          <a:bodyPr/>
          <a:lstStyle/>
          <a:p>
            <a:r>
              <a:rPr lang="en-US" dirty="0" smtClean="0"/>
              <a:t>Lab5part1.PNG</a:t>
            </a:r>
            <a:br>
              <a:rPr lang="en-US" dirty="0" smtClean="0"/>
            </a:br>
            <a:r>
              <a:rPr lang="en-US" dirty="0" smtClean="0"/>
              <a:t>picking velocities </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9898" y="1084881"/>
            <a:ext cx="10209304" cy="5773119"/>
          </a:xfrm>
        </p:spPr>
      </p:pic>
      <p:sp>
        <p:nvSpPr>
          <p:cNvPr id="4" name="AutoShape 2" descr="嵌图片 1"/>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stretch>
            <a:fillRect/>
          </a:stretch>
        </p:blipFill>
        <p:spPr>
          <a:xfrm>
            <a:off x="92466" y="516281"/>
            <a:ext cx="1212351" cy="763332"/>
          </a:xfrm>
          <a:prstGeom prst="rect">
            <a:avLst/>
          </a:prstGeom>
        </p:spPr>
      </p:pic>
    </p:spTree>
    <p:extLst>
      <p:ext uri="{BB962C8B-B14F-4D97-AF65-F5344CB8AC3E}">
        <p14:creationId xmlns:p14="http://schemas.microsoft.com/office/powerpoint/2010/main" val="1377088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hlinkClick r:id="rId3"/>
              </a:rPr>
              <a:t>http://</a:t>
            </a:r>
            <a:r>
              <a:rPr lang="en-US" dirty="0" smtClean="0">
                <a:hlinkClick r:id="rId3"/>
              </a:rPr>
              <a:t>wiki.seg.org/wiki/Residual_statics_corrections</a:t>
            </a:r>
            <a:endParaRPr lang="en-US" dirty="0" smtClean="0"/>
          </a:p>
          <a:p>
            <a:r>
              <a:rPr lang="en-US" dirty="0">
                <a:hlinkClick r:id="rId4"/>
              </a:rPr>
              <a:t>https://</a:t>
            </a:r>
            <a:r>
              <a:rPr lang="en-US" dirty="0" smtClean="0">
                <a:hlinkClick r:id="rId4"/>
              </a:rPr>
              <a:t>en.wikipedia.org/wiki/Normal_moveout</a:t>
            </a:r>
            <a:endParaRPr lang="en-US" dirty="0" smtClean="0"/>
          </a:p>
          <a:p>
            <a:r>
              <a:rPr lang="en-US" dirty="0">
                <a:hlinkClick r:id="rId5" invalidUrl="http://www.glossary.oilfield.slb.com/en/Terms.aspx?LookIn=term name&amp;filter=NMO"/>
              </a:rPr>
              <a:t>http://</a:t>
            </a:r>
            <a:r>
              <a:rPr lang="en-US" dirty="0" smtClean="0">
                <a:hlinkClick r:id="rId6" invalidUrl="http://www.glossary.oilfield.slb.com/en/Terms.aspx?LookIn=term name&amp;filter=NMO"/>
              </a:rPr>
              <a:t>www.glossary.oilfield.slb.com/en/Terms.aspx?LookIn=term%20name&amp;filter=NMO</a:t>
            </a:r>
            <a:endParaRPr lang="en-US" dirty="0" smtClean="0"/>
          </a:p>
          <a:p>
            <a:r>
              <a:rPr lang="en-US" dirty="0"/>
              <a:t>http://</a:t>
            </a:r>
            <a:r>
              <a:rPr lang="en-US" dirty="0" err="1"/>
              <a:t>www.glossary.oilfield.slb.com</a:t>
            </a:r>
            <a:r>
              <a:rPr lang="en-US" dirty="0"/>
              <a:t>/Terms/s/</a:t>
            </a:r>
            <a:r>
              <a:rPr lang="en-US" dirty="0" err="1"/>
              <a:t>stacking_velocity.aspx</a:t>
            </a:r>
            <a:endParaRPr lang="en-US" dirty="0" smtClean="0"/>
          </a:p>
          <a:p>
            <a:endParaRPr lang="en-US" dirty="0" smtClean="0"/>
          </a:p>
          <a:p>
            <a:endParaRPr lang="en-US" dirty="0"/>
          </a:p>
        </p:txBody>
      </p:sp>
    </p:spTree>
    <p:extLst>
      <p:ext uri="{BB962C8B-B14F-4D97-AF65-F5344CB8AC3E}">
        <p14:creationId xmlns:p14="http://schemas.microsoft.com/office/powerpoint/2010/main" val="2067376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2466" y="516281"/>
            <a:ext cx="1212351" cy="763332"/>
          </a:xfrm>
          <a:prstGeom prst="rect">
            <a:avLst/>
          </a:prstGeom>
        </p:spPr>
      </p:pic>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09636" y="1224520"/>
            <a:ext cx="11090922" cy="5530768"/>
          </a:xfrm>
        </p:spPr>
      </p:pic>
      <p:sp>
        <p:nvSpPr>
          <p:cNvPr id="6" name="Title 5"/>
          <p:cNvSpPr>
            <a:spLocks noGrp="1"/>
          </p:cNvSpPr>
          <p:nvPr>
            <p:ph type="title"/>
          </p:nvPr>
        </p:nvSpPr>
        <p:spPr/>
        <p:txBody>
          <a:bodyPr/>
          <a:lstStyle/>
          <a:p>
            <a:r>
              <a:rPr lang="en-US" dirty="0" smtClean="0"/>
              <a:t>lab1part2question4.PNG zoomed </a:t>
            </a:r>
            <a:endParaRPr lang="en-US" dirty="0"/>
          </a:p>
        </p:txBody>
      </p:sp>
      <p:sp>
        <p:nvSpPr>
          <p:cNvPr id="11" name="Oval 10"/>
          <p:cNvSpPr/>
          <p:nvPr/>
        </p:nvSpPr>
        <p:spPr>
          <a:xfrm>
            <a:off x="6205164" y="3989904"/>
            <a:ext cx="1097280" cy="654148"/>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18228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2466" y="516281"/>
            <a:ext cx="1212351" cy="763332"/>
          </a:xfrm>
          <a:prstGeom prst="rect">
            <a:avLst/>
          </a:prstGeom>
        </p:spPr>
      </p:pic>
      <p:sp>
        <p:nvSpPr>
          <p:cNvPr id="5" name="Title 4"/>
          <p:cNvSpPr>
            <a:spLocks noGrp="1"/>
          </p:cNvSpPr>
          <p:nvPr>
            <p:ph type="title"/>
          </p:nvPr>
        </p:nvSpPr>
        <p:spPr>
          <a:xfrm>
            <a:off x="2251962" y="257502"/>
            <a:ext cx="8911687" cy="1280890"/>
          </a:xfrm>
        </p:spPr>
        <p:txBody>
          <a:bodyPr/>
          <a:lstStyle/>
          <a:p>
            <a:r>
              <a:rPr lang="en-US" dirty="0"/>
              <a:t>lab1part4question1.PNG</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75" y="1181756"/>
            <a:ext cx="11382458" cy="5676244"/>
          </a:xfrm>
          <a:prstGeom prst="rect">
            <a:avLst/>
          </a:prstGeom>
        </p:spPr>
      </p:pic>
    </p:spTree>
    <p:extLst>
      <p:ext uri="{BB962C8B-B14F-4D97-AF65-F5344CB8AC3E}">
        <p14:creationId xmlns:p14="http://schemas.microsoft.com/office/powerpoint/2010/main" val="11941393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466" y="516281"/>
            <a:ext cx="1212351" cy="763332"/>
          </a:xfrm>
          <a:prstGeom prst="rect">
            <a:avLst/>
          </a:prstGeom>
        </p:spPr>
      </p:pic>
      <p:sp>
        <p:nvSpPr>
          <p:cNvPr id="25" name="Title 1"/>
          <p:cNvSpPr>
            <a:spLocks noGrp="1"/>
          </p:cNvSpPr>
          <p:nvPr>
            <p:ph type="title"/>
          </p:nvPr>
        </p:nvSpPr>
        <p:spPr/>
        <p:txBody>
          <a:bodyPr/>
          <a:lstStyle/>
          <a:p>
            <a:r>
              <a:rPr lang="en-CA" dirty="0"/>
              <a:t>lab1part4question2.PNG</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279613"/>
            <a:ext cx="6209146" cy="5674943"/>
          </a:xfrm>
          <a:prstGeom prst="rect">
            <a:avLst/>
          </a:prstGeom>
        </p:spPr>
      </p:pic>
    </p:spTree>
    <p:extLst>
      <p:ext uri="{BB962C8B-B14F-4D97-AF65-F5344CB8AC3E}">
        <p14:creationId xmlns:p14="http://schemas.microsoft.com/office/powerpoint/2010/main" val="16654246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8939" y="173805"/>
            <a:ext cx="8911687" cy="1280890"/>
          </a:xfrm>
        </p:spPr>
        <p:txBody>
          <a:bodyPr/>
          <a:lstStyle/>
          <a:p>
            <a:r>
              <a:rPr lang="en-US" dirty="0" smtClean="0"/>
              <a:t>lab2part1question3.PNG</a:t>
            </a:r>
            <a:br>
              <a:rPr lang="en-US" dirty="0" smtClean="0"/>
            </a:br>
            <a:r>
              <a:rPr lang="en-US" dirty="0" smtClean="0"/>
              <a:t>Using AGC Gain on shot 228</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9475" y="1454695"/>
            <a:ext cx="10835137" cy="5403305"/>
          </a:xfrm>
        </p:spPr>
      </p:pic>
      <p:pic>
        <p:nvPicPr>
          <p:cNvPr id="5" name="Picture 4"/>
          <p:cNvPicPr>
            <a:picLocks noChangeAspect="1"/>
          </p:cNvPicPr>
          <p:nvPr/>
        </p:nvPicPr>
        <p:blipFill>
          <a:blip r:embed="rId4"/>
          <a:stretch>
            <a:fillRect/>
          </a:stretch>
        </p:blipFill>
        <p:spPr>
          <a:xfrm>
            <a:off x="92466" y="516281"/>
            <a:ext cx="1212351" cy="763332"/>
          </a:xfrm>
          <a:prstGeom prst="rect">
            <a:avLst/>
          </a:prstGeom>
        </p:spPr>
      </p:pic>
    </p:spTree>
    <p:extLst>
      <p:ext uri="{BB962C8B-B14F-4D97-AF65-F5344CB8AC3E}">
        <p14:creationId xmlns:p14="http://schemas.microsoft.com/office/powerpoint/2010/main" val="698311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0"/>
            <a:ext cx="8911687" cy="1280890"/>
          </a:xfrm>
        </p:spPr>
        <p:txBody>
          <a:bodyPr/>
          <a:lstStyle/>
          <a:p>
            <a:r>
              <a:rPr lang="en-US" dirty="0" smtClean="0"/>
              <a:t>lab2part1question4.PNG</a:t>
            </a:r>
            <a:br>
              <a:rPr lang="en-US" dirty="0" smtClean="0"/>
            </a:br>
            <a:r>
              <a:rPr lang="en-US" dirty="0" smtClean="0"/>
              <a:t>Using exponential time gain </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2925" y="1529734"/>
            <a:ext cx="10701687" cy="5328266"/>
          </a:xfrm>
        </p:spPr>
      </p:pic>
      <p:pic>
        <p:nvPicPr>
          <p:cNvPr id="5" name="Picture 4"/>
          <p:cNvPicPr>
            <a:picLocks noChangeAspect="1"/>
          </p:cNvPicPr>
          <p:nvPr/>
        </p:nvPicPr>
        <p:blipFill>
          <a:blip r:embed="rId4"/>
          <a:stretch>
            <a:fillRect/>
          </a:stretch>
        </p:blipFill>
        <p:spPr>
          <a:xfrm>
            <a:off x="92466" y="516281"/>
            <a:ext cx="1212351" cy="763332"/>
          </a:xfrm>
          <a:prstGeom prst="rect">
            <a:avLst/>
          </a:prstGeom>
        </p:spPr>
      </p:pic>
    </p:spTree>
    <p:extLst>
      <p:ext uri="{BB962C8B-B14F-4D97-AF65-F5344CB8AC3E}">
        <p14:creationId xmlns:p14="http://schemas.microsoft.com/office/powerpoint/2010/main" val="526291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3956" y="299939"/>
            <a:ext cx="8911687" cy="1280890"/>
          </a:xfrm>
        </p:spPr>
        <p:txBody>
          <a:bodyPr/>
          <a:lstStyle/>
          <a:p>
            <a:r>
              <a:rPr lang="en-US" dirty="0" smtClean="0"/>
              <a:t>lab2part2question1.PNG</a:t>
            </a:r>
            <a:br>
              <a:rPr lang="en-US" dirty="0" smtClean="0"/>
            </a:br>
            <a:r>
              <a:rPr lang="en-US" dirty="0" smtClean="0"/>
              <a:t>Amplitude spectrum shot 228</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0021" y="1417960"/>
            <a:ext cx="10851567" cy="5440040"/>
          </a:xfrm>
        </p:spPr>
      </p:pic>
      <p:pic>
        <p:nvPicPr>
          <p:cNvPr id="5" name="Picture 4"/>
          <p:cNvPicPr>
            <a:picLocks noChangeAspect="1"/>
          </p:cNvPicPr>
          <p:nvPr/>
        </p:nvPicPr>
        <p:blipFill>
          <a:blip r:embed="rId4"/>
          <a:stretch>
            <a:fillRect/>
          </a:stretch>
        </p:blipFill>
        <p:spPr>
          <a:xfrm>
            <a:off x="92466" y="516281"/>
            <a:ext cx="1212351" cy="763332"/>
          </a:xfrm>
          <a:prstGeom prst="rect">
            <a:avLst/>
          </a:prstGeom>
        </p:spPr>
      </p:pic>
    </p:spTree>
    <p:extLst>
      <p:ext uri="{BB962C8B-B14F-4D97-AF65-F5344CB8AC3E}">
        <p14:creationId xmlns:p14="http://schemas.microsoft.com/office/powerpoint/2010/main" val="204714523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1257</TotalTime>
  <Words>887</Words>
  <Application>Microsoft Macintosh PowerPoint</Application>
  <PresentationFormat>Widescreen</PresentationFormat>
  <Paragraphs>150</Paragraphs>
  <Slides>34</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Avenir Book</vt:lpstr>
      <vt:lpstr>Calibri</vt:lpstr>
      <vt:lpstr>Century Gothic</vt:lpstr>
      <vt:lpstr>Helvetica</vt:lpstr>
      <vt:lpstr>Mangal</vt:lpstr>
      <vt:lpstr>Wingdings 3</vt:lpstr>
      <vt:lpstr>Wisp</vt:lpstr>
      <vt:lpstr>Interpreting shot gathers via Vista - GOPH 557 Lab2</vt:lpstr>
      <vt:lpstr>lab1part1.PNG </vt:lpstr>
      <vt:lpstr>lab1part2.PNG</vt:lpstr>
      <vt:lpstr>lab1part2question4.PNG zoomed </vt:lpstr>
      <vt:lpstr>lab1part4question1.PNG</vt:lpstr>
      <vt:lpstr>lab1part4question2.PNG</vt:lpstr>
      <vt:lpstr>lab2part1question3.PNG Using AGC Gain on shot 228</vt:lpstr>
      <vt:lpstr>lab2part1question4.PNG Using exponential time gain </vt:lpstr>
      <vt:lpstr>lab2part2question1.PNG Amplitude spectrum shot 228</vt:lpstr>
      <vt:lpstr>lab2part2question2.PNG deconvolved shot amplitude spectrum</vt:lpstr>
      <vt:lpstr>lab2part2question3.PNG deconvolved shot 228</vt:lpstr>
      <vt:lpstr>lab2part3question1.PNG</vt:lpstr>
      <vt:lpstr>lab2part3question2.PNG</vt:lpstr>
      <vt:lpstr>lab2part4question1.PNG autocorrelation </vt:lpstr>
      <vt:lpstr>lab2part5length10amplitude.PNG testing different decon lengths</vt:lpstr>
      <vt:lpstr>lab2part5length10data.PNG</vt:lpstr>
      <vt:lpstr>lab2part5length20amplitude.PNG</vt:lpstr>
      <vt:lpstr>lab2part5length20data.PNG</vt:lpstr>
      <vt:lpstr>PowerPoint Presentation</vt:lpstr>
      <vt:lpstr>PowerPoint Presentation</vt:lpstr>
      <vt:lpstr>PowerPoint Presentation</vt:lpstr>
      <vt:lpstr>Lab3part1q5.PNG FK filter plot </vt:lpstr>
      <vt:lpstr>lab3part1q2.PNG</vt:lpstr>
      <vt:lpstr>lab3part1q3.PNG filtered FK plot </vt:lpstr>
      <vt:lpstr>lab3part2.PNG</vt:lpstr>
      <vt:lpstr>lab3part3.PNG deconvolved shot gather with filter applied </vt:lpstr>
      <vt:lpstr>Lab4part2q1.PNG</vt:lpstr>
      <vt:lpstr>Lab4part2q2.PNG view statics </vt:lpstr>
      <vt:lpstr>Lab4part2q3.PNG  view statics 2</vt:lpstr>
      <vt:lpstr>Lab4part3.PNG new stack no statics applied </vt:lpstr>
      <vt:lpstr>Lab4part4.PNG refraction and elevation</vt:lpstr>
      <vt:lpstr>Lab4part4.PNG residual also applied </vt:lpstr>
      <vt:lpstr>Lab5part1.PNG picking velocities </vt:lpstr>
      <vt:lpstr>References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Forward Modelling for Gravity Anomalies</dc:title>
  <dc:creator>Safian Omar Qureshi</dc:creator>
  <cp:lastModifiedBy>Safian Omar Qureshi</cp:lastModifiedBy>
  <cp:revision>86</cp:revision>
  <dcterms:created xsi:type="dcterms:W3CDTF">2017-02-01T22:09:12Z</dcterms:created>
  <dcterms:modified xsi:type="dcterms:W3CDTF">2017-04-17T11:49:04Z</dcterms:modified>
</cp:coreProperties>
</file>